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7" r:id="rId3"/>
    <p:sldId id="308" r:id="rId4"/>
    <p:sldId id="309" r:id="rId5"/>
    <p:sldId id="310" r:id="rId6"/>
    <p:sldId id="311" r:id="rId7"/>
    <p:sldId id="312" r:id="rId8"/>
    <p:sldId id="313" r:id="rId9"/>
    <p:sldId id="314" r:id="rId10"/>
    <p:sldId id="319" r:id="rId11"/>
    <p:sldId id="329" r:id="rId12"/>
    <p:sldId id="330" r:id="rId13"/>
    <p:sldId id="331" r:id="rId14"/>
    <p:sldId id="332" r:id="rId15"/>
    <p:sldId id="334" r:id="rId16"/>
    <p:sldId id="269" r:id="rId17"/>
    <p:sldId id="336" r:id="rId18"/>
    <p:sldId id="338" r:id="rId19"/>
    <p:sldId id="339" r:id="rId20"/>
    <p:sldId id="340" r:id="rId21"/>
    <p:sldId id="300" r:id="rId22"/>
    <p:sldId id="301" r:id="rId23"/>
    <p:sldId id="302" r:id="rId24"/>
    <p:sldId id="304" r:id="rId25"/>
    <p:sldId id="277" r:id="rId26"/>
    <p:sldId id="320" r:id="rId27"/>
    <p:sldId id="323" r:id="rId28"/>
    <p:sldId id="324" r:id="rId29"/>
    <p:sldId id="322" r:id="rId30"/>
    <p:sldId id="325" r:id="rId31"/>
    <p:sldId id="326" r:id="rId32"/>
    <p:sldId id="327" r:id="rId33"/>
    <p:sldId id="341" r:id="rId34"/>
    <p:sldId id="342" r:id="rId35"/>
    <p:sldId id="29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5" d="100"/>
          <a:sy n="115" d="100"/>
        </p:scale>
        <p:origin x="124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2F0106-8A91-4046-B6B7-4E4A95F1CAA1}" type="datetimeFigureOut">
              <a:rPr lang="en-GB" smtClean="0"/>
              <a:t>07/07/2022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5B39F-4E68-4BBA-B6C3-CBEA5C09C90E}" type="slidenum">
              <a:rPr lang="en-GB" smtClean="0"/>
              <a:t>‹#›</a:t>
            </a:fld>
            <a:endParaRPr lang="en-GB"/>
          </a:p>
        </p:txBody>
      </p:sp>
    </p:spTree>
    <p:extLst>
      <p:ext uri="{BB962C8B-B14F-4D97-AF65-F5344CB8AC3E}">
        <p14:creationId xmlns:p14="http://schemas.microsoft.com/office/powerpoint/2010/main" val="1124527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2F0106-8A91-4046-B6B7-4E4A95F1CAA1}" type="datetimeFigureOut">
              <a:rPr lang="en-GB" smtClean="0"/>
              <a:t>07/07/2022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5B39F-4E68-4BBA-B6C3-CBEA5C09C90E}" type="slidenum">
              <a:rPr lang="en-GB" smtClean="0"/>
              <a:t>‹#›</a:t>
            </a:fld>
            <a:endParaRPr lang="en-GB"/>
          </a:p>
        </p:txBody>
      </p:sp>
    </p:spTree>
    <p:extLst>
      <p:ext uri="{BB962C8B-B14F-4D97-AF65-F5344CB8AC3E}">
        <p14:creationId xmlns:p14="http://schemas.microsoft.com/office/powerpoint/2010/main" val="241091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2F0106-8A91-4046-B6B7-4E4A95F1CAA1}" type="datetimeFigureOut">
              <a:rPr lang="en-GB" smtClean="0"/>
              <a:t>07/07/2022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5B39F-4E68-4BBA-B6C3-CBEA5C09C90E}" type="slidenum">
              <a:rPr lang="en-GB" smtClean="0"/>
              <a:t>‹#›</a:t>
            </a:fld>
            <a:endParaRPr lang="en-GB"/>
          </a:p>
        </p:txBody>
      </p:sp>
    </p:spTree>
    <p:extLst>
      <p:ext uri="{BB962C8B-B14F-4D97-AF65-F5344CB8AC3E}">
        <p14:creationId xmlns:p14="http://schemas.microsoft.com/office/powerpoint/2010/main" val="330664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2F0106-8A91-4046-B6B7-4E4A95F1CAA1}" type="datetimeFigureOut">
              <a:rPr lang="en-GB" smtClean="0"/>
              <a:t>07/07/2022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5B39F-4E68-4BBA-B6C3-CBEA5C09C90E}" type="slidenum">
              <a:rPr lang="en-GB" smtClean="0"/>
              <a:t>‹#›</a:t>
            </a:fld>
            <a:endParaRPr lang="en-GB"/>
          </a:p>
        </p:txBody>
      </p:sp>
    </p:spTree>
    <p:extLst>
      <p:ext uri="{BB962C8B-B14F-4D97-AF65-F5344CB8AC3E}">
        <p14:creationId xmlns:p14="http://schemas.microsoft.com/office/powerpoint/2010/main" val="251708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2F0106-8A91-4046-B6B7-4E4A95F1CAA1}" type="datetimeFigureOut">
              <a:rPr lang="en-GB" smtClean="0"/>
              <a:t>07/07/2022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5B39F-4E68-4BBA-B6C3-CBEA5C09C90E}" type="slidenum">
              <a:rPr lang="en-GB" smtClean="0"/>
              <a:t>‹#›</a:t>
            </a:fld>
            <a:endParaRPr lang="en-GB"/>
          </a:p>
        </p:txBody>
      </p:sp>
    </p:spTree>
    <p:extLst>
      <p:ext uri="{BB962C8B-B14F-4D97-AF65-F5344CB8AC3E}">
        <p14:creationId xmlns:p14="http://schemas.microsoft.com/office/powerpoint/2010/main" val="248570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2F0106-8A91-4046-B6B7-4E4A95F1CAA1}" type="datetimeFigureOut">
              <a:rPr lang="en-GB" smtClean="0"/>
              <a:t>07/07/2022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75B39F-4E68-4BBA-B6C3-CBEA5C09C90E}" type="slidenum">
              <a:rPr lang="en-GB" smtClean="0"/>
              <a:t>‹#›</a:t>
            </a:fld>
            <a:endParaRPr lang="en-GB"/>
          </a:p>
        </p:txBody>
      </p:sp>
    </p:spTree>
    <p:extLst>
      <p:ext uri="{BB962C8B-B14F-4D97-AF65-F5344CB8AC3E}">
        <p14:creationId xmlns:p14="http://schemas.microsoft.com/office/powerpoint/2010/main" val="179571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2F0106-8A91-4046-B6B7-4E4A95F1CAA1}" type="datetimeFigureOut">
              <a:rPr lang="en-GB" smtClean="0"/>
              <a:t>07/07/2022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75B39F-4E68-4BBA-B6C3-CBEA5C09C90E}" type="slidenum">
              <a:rPr lang="en-GB" smtClean="0"/>
              <a:t>‹#›</a:t>
            </a:fld>
            <a:endParaRPr lang="en-GB"/>
          </a:p>
        </p:txBody>
      </p:sp>
    </p:spTree>
    <p:extLst>
      <p:ext uri="{BB962C8B-B14F-4D97-AF65-F5344CB8AC3E}">
        <p14:creationId xmlns:p14="http://schemas.microsoft.com/office/powerpoint/2010/main" val="231874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2F0106-8A91-4046-B6B7-4E4A95F1CAA1}" type="datetimeFigureOut">
              <a:rPr lang="en-GB" smtClean="0"/>
              <a:t>07/07/2022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75B39F-4E68-4BBA-B6C3-CBEA5C09C90E}" type="slidenum">
              <a:rPr lang="en-GB" smtClean="0"/>
              <a:t>‹#›</a:t>
            </a:fld>
            <a:endParaRPr lang="en-GB"/>
          </a:p>
        </p:txBody>
      </p:sp>
    </p:spTree>
    <p:extLst>
      <p:ext uri="{BB962C8B-B14F-4D97-AF65-F5344CB8AC3E}">
        <p14:creationId xmlns:p14="http://schemas.microsoft.com/office/powerpoint/2010/main" val="1934869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F0106-8A91-4046-B6B7-4E4A95F1CAA1}" type="datetimeFigureOut">
              <a:rPr lang="en-GB" smtClean="0"/>
              <a:t>07/07/2022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75B39F-4E68-4BBA-B6C3-CBEA5C09C90E}" type="slidenum">
              <a:rPr lang="en-GB" smtClean="0"/>
              <a:t>‹#›</a:t>
            </a:fld>
            <a:endParaRPr lang="en-GB"/>
          </a:p>
        </p:txBody>
      </p:sp>
    </p:spTree>
    <p:extLst>
      <p:ext uri="{BB962C8B-B14F-4D97-AF65-F5344CB8AC3E}">
        <p14:creationId xmlns:p14="http://schemas.microsoft.com/office/powerpoint/2010/main" val="2019051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2F0106-8A91-4046-B6B7-4E4A95F1CAA1}" type="datetimeFigureOut">
              <a:rPr lang="en-GB" smtClean="0"/>
              <a:t>07/07/2022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75B39F-4E68-4BBA-B6C3-CBEA5C09C90E}" type="slidenum">
              <a:rPr lang="en-GB" smtClean="0"/>
              <a:t>‹#›</a:t>
            </a:fld>
            <a:endParaRPr lang="en-GB"/>
          </a:p>
        </p:txBody>
      </p:sp>
    </p:spTree>
    <p:extLst>
      <p:ext uri="{BB962C8B-B14F-4D97-AF65-F5344CB8AC3E}">
        <p14:creationId xmlns:p14="http://schemas.microsoft.com/office/powerpoint/2010/main" val="966639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2F0106-8A91-4046-B6B7-4E4A95F1CAA1}" type="datetimeFigureOut">
              <a:rPr lang="en-GB" smtClean="0"/>
              <a:t>07/07/2022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75B39F-4E68-4BBA-B6C3-CBEA5C09C90E}" type="slidenum">
              <a:rPr lang="en-GB" smtClean="0"/>
              <a:t>‹#›</a:t>
            </a:fld>
            <a:endParaRPr lang="en-GB"/>
          </a:p>
        </p:txBody>
      </p:sp>
    </p:spTree>
    <p:extLst>
      <p:ext uri="{BB962C8B-B14F-4D97-AF65-F5344CB8AC3E}">
        <p14:creationId xmlns:p14="http://schemas.microsoft.com/office/powerpoint/2010/main" val="110308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F0106-8A91-4046-B6B7-4E4A95F1CAA1}" type="datetimeFigureOut">
              <a:rPr lang="en-GB" smtClean="0"/>
              <a:t>07/07/2022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5B39F-4E68-4BBA-B6C3-CBEA5C09C90E}" type="slidenum">
              <a:rPr lang="en-GB" smtClean="0"/>
              <a:t>‹#›</a:t>
            </a:fld>
            <a:endParaRPr lang="en-GB"/>
          </a:p>
        </p:txBody>
      </p:sp>
    </p:spTree>
    <p:extLst>
      <p:ext uri="{BB962C8B-B14F-4D97-AF65-F5344CB8AC3E}">
        <p14:creationId xmlns:p14="http://schemas.microsoft.com/office/powerpoint/2010/main" val="1517984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5227"/>
            <a:ext cx="7772400" cy="1328738"/>
          </a:xfrm>
        </p:spPr>
        <p:txBody>
          <a:bodyPr/>
          <a:lstStyle/>
          <a:p>
            <a:r>
              <a:rPr lang="en-GB" b="1" dirty="0" smtClean="0">
                <a:solidFill>
                  <a:schemeClr val="bg1"/>
                </a:solidFill>
                <a:latin typeface="Century Gothic" panose="020B0502020202020204" pitchFamily="34" charset="0"/>
              </a:rPr>
              <a:t>Home Safety</a:t>
            </a:r>
            <a:endParaRPr lang="en-GB" b="1" dirty="0">
              <a:solidFill>
                <a:schemeClr val="bg1"/>
              </a:solidFill>
              <a:latin typeface="Century Gothic" panose="020B0502020202020204" pitchFamily="34" charset="0"/>
            </a:endParaRPr>
          </a:p>
        </p:txBody>
      </p:sp>
      <p:sp>
        <p:nvSpPr>
          <p:cNvPr id="3" name="Subtitle 2"/>
          <p:cNvSpPr>
            <a:spLocks noGrp="1"/>
          </p:cNvSpPr>
          <p:nvPr>
            <p:ph type="subTitle" idx="1"/>
          </p:nvPr>
        </p:nvSpPr>
        <p:spPr>
          <a:xfrm>
            <a:off x="1143000" y="2993965"/>
            <a:ext cx="6858000" cy="1206560"/>
          </a:xfrm>
        </p:spPr>
        <p:txBody>
          <a:bodyPr>
            <a:normAutofit/>
          </a:bodyPr>
          <a:lstStyle/>
          <a:p>
            <a:r>
              <a:rPr lang="en-GB" sz="3200" b="1" i="1" dirty="0" smtClean="0">
                <a:solidFill>
                  <a:srgbClr val="FFFF00"/>
                </a:solidFill>
                <a:latin typeface="Century Gothic" panose="020B0502020202020204" pitchFamily="34" charset="0"/>
              </a:rPr>
              <a:t>Tips on keeping </a:t>
            </a:r>
            <a:r>
              <a:rPr lang="en-GB" sz="3200" b="1" i="1" dirty="0">
                <a:solidFill>
                  <a:srgbClr val="FFFF00"/>
                </a:solidFill>
                <a:latin typeface="Century Gothic" panose="020B0502020202020204" pitchFamily="34" charset="0"/>
              </a:rPr>
              <a:t>those little ones who come to visit safe</a:t>
            </a:r>
          </a:p>
          <a:p>
            <a:endParaRPr lang="en-GB" sz="3200" i="1" dirty="0">
              <a:solidFill>
                <a:schemeClr val="bg1"/>
              </a:solidFill>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485" y="4200525"/>
            <a:ext cx="3484408" cy="23241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4875" y="4200525"/>
            <a:ext cx="3489640" cy="2324100"/>
          </a:xfrm>
          <a:prstGeom prst="rect">
            <a:avLst/>
          </a:prstGeom>
        </p:spPr>
      </p:pic>
    </p:spTree>
    <p:extLst>
      <p:ext uri="{BB962C8B-B14F-4D97-AF65-F5344CB8AC3E}">
        <p14:creationId xmlns:p14="http://schemas.microsoft.com/office/powerpoint/2010/main" val="1933654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64289" y="1704975"/>
            <a:ext cx="8229600" cy="396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lr>
                <a:schemeClr val="tx1"/>
              </a:buClr>
              <a:buChar char="–"/>
              <a:defRPr sz="2000">
                <a:solidFill>
                  <a:schemeClr val="bg2"/>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514600" indent="-228600" algn="l" rtl="0" fontAlgn="base">
              <a:spcBef>
                <a:spcPct val="20000"/>
              </a:spcBef>
              <a:spcAft>
                <a:spcPct val="0"/>
              </a:spcAft>
              <a:buClr>
                <a:schemeClr val="accent1"/>
              </a:buClr>
              <a:buChar char="•"/>
              <a:defRPr sz="2000">
                <a:solidFill>
                  <a:schemeClr val="bg2"/>
                </a:solidFill>
                <a:latin typeface="+mn-lt"/>
              </a:defRPr>
            </a:lvl6pPr>
            <a:lvl7pPr marL="2971800" indent="-228600" algn="l" rtl="0" fontAlgn="base">
              <a:spcBef>
                <a:spcPct val="20000"/>
              </a:spcBef>
              <a:spcAft>
                <a:spcPct val="0"/>
              </a:spcAft>
              <a:buClr>
                <a:schemeClr val="accent1"/>
              </a:buClr>
              <a:buChar char="•"/>
              <a:defRPr sz="2000">
                <a:solidFill>
                  <a:schemeClr val="bg2"/>
                </a:solidFill>
                <a:latin typeface="+mn-lt"/>
              </a:defRPr>
            </a:lvl7pPr>
            <a:lvl8pPr marL="3429000" indent="-228600" algn="l" rtl="0" fontAlgn="base">
              <a:spcBef>
                <a:spcPct val="20000"/>
              </a:spcBef>
              <a:spcAft>
                <a:spcPct val="0"/>
              </a:spcAft>
              <a:buClr>
                <a:schemeClr val="accent1"/>
              </a:buClr>
              <a:buChar char="•"/>
              <a:defRPr sz="2000">
                <a:solidFill>
                  <a:schemeClr val="bg2"/>
                </a:solidFill>
                <a:latin typeface="+mn-lt"/>
              </a:defRPr>
            </a:lvl8pPr>
            <a:lvl9pPr marL="3886200" indent="-228600" algn="l" rtl="0" fontAlgn="base">
              <a:spcBef>
                <a:spcPct val="20000"/>
              </a:spcBef>
              <a:spcAft>
                <a:spcPct val="0"/>
              </a:spcAft>
              <a:buClr>
                <a:schemeClr val="accent1"/>
              </a:buClr>
              <a:buChar char="•"/>
              <a:defRPr sz="2000">
                <a:solidFill>
                  <a:schemeClr val="bg2"/>
                </a:solidFill>
                <a:latin typeface="+mn-lt"/>
              </a:defRPr>
            </a:lvl9pPr>
          </a:lstStyle>
          <a:p>
            <a:pPr defTabSz="914400">
              <a:lnSpc>
                <a:spcPct val="90000"/>
              </a:lnSpc>
              <a:buClrTx/>
              <a:buSzPct val="50000"/>
            </a:pPr>
            <a:r>
              <a:rPr lang="en-GB" sz="2400" b="1" kern="0" dirty="0" smtClean="0">
                <a:solidFill>
                  <a:srgbClr val="FFFFFF"/>
                </a:solidFill>
                <a:latin typeface="Century Gothic" panose="020B0502020202020204" pitchFamily="34" charset="0"/>
              </a:rPr>
              <a:t>Look around the home – imagine the child’s eye view – what can they reach?</a:t>
            </a:r>
          </a:p>
          <a:p>
            <a:pPr marL="0" indent="0" defTabSz="914400">
              <a:lnSpc>
                <a:spcPct val="90000"/>
              </a:lnSpc>
              <a:buClrTx/>
              <a:buSzPct val="50000"/>
              <a:buNone/>
            </a:pPr>
            <a:endParaRPr lang="en-GB" sz="1400" b="1" kern="0" dirty="0" smtClean="0">
              <a:solidFill>
                <a:srgbClr val="FFFFFF"/>
              </a:solidFill>
              <a:latin typeface="Century Gothic" panose="020B0502020202020204" pitchFamily="34" charset="0"/>
            </a:endParaRPr>
          </a:p>
          <a:p>
            <a:pPr defTabSz="914400">
              <a:lnSpc>
                <a:spcPct val="90000"/>
              </a:lnSpc>
              <a:buClrTx/>
              <a:buSzPct val="50000"/>
            </a:pPr>
            <a:r>
              <a:rPr lang="en-GB" sz="2400" b="1" kern="0" dirty="0" smtClean="0">
                <a:solidFill>
                  <a:srgbClr val="FFFF00"/>
                </a:solidFill>
                <a:latin typeface="Century Gothic" panose="020B0502020202020204" pitchFamily="34" charset="0"/>
              </a:rPr>
              <a:t>Move the </a:t>
            </a:r>
            <a:r>
              <a:rPr lang="en-GB" sz="2400" b="1" kern="0" dirty="0" smtClean="0">
                <a:solidFill>
                  <a:srgbClr val="FFFF00"/>
                </a:solidFill>
                <a:latin typeface="Century Gothic" panose="020B0502020202020204" pitchFamily="34" charset="0"/>
              </a:rPr>
              <a:t>poisons </a:t>
            </a:r>
            <a:r>
              <a:rPr lang="en-GB" sz="2400" b="1" kern="0" dirty="0" smtClean="0">
                <a:solidFill>
                  <a:srgbClr val="FFFF00"/>
                </a:solidFill>
                <a:latin typeface="Century Gothic" panose="020B0502020202020204" pitchFamily="34" charset="0"/>
              </a:rPr>
              <a:t>identified up out of children’s sight and reach.</a:t>
            </a:r>
          </a:p>
          <a:p>
            <a:pPr defTabSz="914400">
              <a:lnSpc>
                <a:spcPct val="90000"/>
              </a:lnSpc>
              <a:buClrTx/>
              <a:buSzPct val="50000"/>
            </a:pPr>
            <a:endParaRPr lang="en-GB" sz="1400" b="1" kern="0" dirty="0">
              <a:solidFill>
                <a:srgbClr val="FFFF00"/>
              </a:solidFill>
              <a:latin typeface="Century Gothic" panose="020B0502020202020204" pitchFamily="34" charset="0"/>
            </a:endParaRPr>
          </a:p>
          <a:p>
            <a:pPr defTabSz="914400">
              <a:lnSpc>
                <a:spcPct val="90000"/>
              </a:lnSpc>
              <a:buClrTx/>
              <a:buSzPct val="50000"/>
            </a:pPr>
            <a:r>
              <a:rPr lang="en-GB" sz="2400" b="1" kern="0" dirty="0" smtClean="0">
                <a:solidFill>
                  <a:srgbClr val="FFFF00"/>
                </a:solidFill>
                <a:latin typeface="Century Gothic" panose="020B0502020202020204" pitchFamily="34" charset="0"/>
              </a:rPr>
              <a:t>Be alert when visiting other homes – can Granny or </a:t>
            </a:r>
            <a:r>
              <a:rPr lang="en-GB" sz="2400" b="1" kern="0" dirty="0" err="1" smtClean="0">
                <a:solidFill>
                  <a:srgbClr val="FFFF00"/>
                </a:solidFill>
                <a:latin typeface="Century Gothic" panose="020B0502020202020204" pitchFamily="34" charset="0"/>
              </a:rPr>
              <a:t>Granda’s</a:t>
            </a:r>
            <a:r>
              <a:rPr lang="en-GB" sz="2400" b="1" kern="0" dirty="0" smtClean="0">
                <a:solidFill>
                  <a:srgbClr val="FFFF00"/>
                </a:solidFill>
                <a:latin typeface="Century Gothic" panose="020B0502020202020204" pitchFamily="34" charset="0"/>
              </a:rPr>
              <a:t> medication accessed easily by a child?</a:t>
            </a:r>
          </a:p>
          <a:p>
            <a:pPr marL="0" indent="0" defTabSz="914400">
              <a:lnSpc>
                <a:spcPct val="90000"/>
              </a:lnSpc>
              <a:buClrTx/>
              <a:buSzPct val="50000"/>
              <a:buNone/>
            </a:pPr>
            <a:endParaRPr lang="en-GB" sz="1400" b="1" kern="0" dirty="0" smtClean="0">
              <a:solidFill>
                <a:srgbClr val="FFFF00"/>
              </a:solidFill>
              <a:latin typeface="Century Gothic" panose="020B0502020202020204" pitchFamily="34" charset="0"/>
            </a:endParaRPr>
          </a:p>
          <a:p>
            <a:pPr defTabSz="914400">
              <a:lnSpc>
                <a:spcPct val="90000"/>
              </a:lnSpc>
              <a:buClrTx/>
              <a:buSzPct val="50000"/>
            </a:pPr>
            <a:r>
              <a:rPr lang="en-GB" sz="2400" b="1" kern="0" dirty="0" smtClean="0">
                <a:solidFill>
                  <a:schemeClr val="bg1"/>
                </a:solidFill>
                <a:latin typeface="Century Gothic" panose="020B0502020202020204" pitchFamily="34" charset="0"/>
              </a:rPr>
              <a:t>If it is not possible to move items out of reach, cupboard locks or catches can be retro-fitted.</a:t>
            </a:r>
          </a:p>
          <a:p>
            <a:pPr defTabSz="914400">
              <a:lnSpc>
                <a:spcPct val="90000"/>
              </a:lnSpc>
              <a:buClrTx/>
              <a:buSzPct val="50000"/>
            </a:pPr>
            <a:endParaRPr lang="en-GB" sz="1400" b="1" kern="0" dirty="0">
              <a:solidFill>
                <a:schemeClr val="bg1"/>
              </a:solidFill>
              <a:latin typeface="Century Gothic" panose="020B0502020202020204" pitchFamily="34" charset="0"/>
            </a:endParaRPr>
          </a:p>
          <a:p>
            <a:pPr defTabSz="914400">
              <a:lnSpc>
                <a:spcPct val="90000"/>
              </a:lnSpc>
              <a:buClrTx/>
              <a:buSzPct val="50000"/>
            </a:pPr>
            <a:r>
              <a:rPr lang="en-GB" sz="2400" b="1" kern="0" dirty="0" smtClean="0">
                <a:solidFill>
                  <a:srgbClr val="FFFF00"/>
                </a:solidFill>
                <a:latin typeface="Century Gothic" panose="020B0502020202020204" pitchFamily="34" charset="0"/>
              </a:rPr>
              <a:t>Never decant chemicals in to unmarked bottles such as empty drinks bottles.</a:t>
            </a:r>
          </a:p>
        </p:txBody>
      </p:sp>
    </p:spTree>
    <p:extLst>
      <p:ext uri="{BB962C8B-B14F-4D97-AF65-F5344CB8AC3E}">
        <p14:creationId xmlns:p14="http://schemas.microsoft.com/office/powerpoint/2010/main" val="3612010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p:cNvSpPr txBox="1">
            <a:spLocks noChangeArrowheads="1"/>
          </p:cNvSpPr>
          <p:nvPr/>
        </p:nvSpPr>
        <p:spPr bwMode="auto">
          <a:xfrm>
            <a:off x="786304" y="1372591"/>
            <a:ext cx="8249631"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GB" sz="3600" b="1" dirty="0" smtClean="0">
                <a:solidFill>
                  <a:schemeClr val="accent2"/>
                </a:solidFill>
                <a:latin typeface="Century Gothic" panose="020B0502020202020204" pitchFamily="34" charset="0"/>
              </a:rPr>
              <a:t>Look out for Choking hazards around the home including:</a:t>
            </a:r>
            <a:endParaRPr lang="en-GB" sz="3600" b="1" dirty="0">
              <a:solidFill>
                <a:schemeClr val="accent2"/>
              </a:solidFill>
              <a:latin typeface="Century Gothic" panose="020B0502020202020204" pitchFamily="34" charset="0"/>
            </a:endParaRPr>
          </a:p>
          <a:p>
            <a:pPr>
              <a:spcBef>
                <a:spcPts val="0"/>
              </a:spcBef>
              <a:buNone/>
            </a:pPr>
            <a:endParaRPr lang="en-GB" sz="2400" b="1" dirty="0" smtClean="0">
              <a:solidFill>
                <a:schemeClr val="bg1"/>
              </a:solidFill>
              <a:latin typeface="Century Gothic" panose="020B0502020202020204" pitchFamily="34" charset="0"/>
            </a:endParaRPr>
          </a:p>
          <a:p>
            <a:pPr marL="342900" indent="-342900">
              <a:spcBef>
                <a:spcPts val="0"/>
              </a:spcBef>
            </a:pPr>
            <a:r>
              <a:rPr lang="en-GB" sz="2400" b="1" dirty="0" smtClean="0">
                <a:solidFill>
                  <a:schemeClr val="bg1"/>
                </a:solidFill>
                <a:latin typeface="Century Gothic" panose="020B0502020202020204" pitchFamily="34" charset="0"/>
              </a:rPr>
              <a:t>Grapes</a:t>
            </a:r>
            <a:endParaRPr lang="en-GB" sz="2400" b="1" dirty="0">
              <a:solidFill>
                <a:schemeClr val="bg1"/>
              </a:solidFill>
              <a:latin typeface="Century Gothic" panose="020B0502020202020204" pitchFamily="34" charset="0"/>
            </a:endParaRPr>
          </a:p>
          <a:p>
            <a:pPr marL="342900" indent="-342900">
              <a:spcBef>
                <a:spcPts val="0"/>
              </a:spcBef>
            </a:pPr>
            <a:r>
              <a:rPr lang="en-GB" sz="2400" b="1" dirty="0">
                <a:solidFill>
                  <a:srgbClr val="FFFF00"/>
                </a:solidFill>
                <a:latin typeface="Century Gothic" panose="020B0502020202020204" pitchFamily="34" charset="0"/>
              </a:rPr>
              <a:t>C</a:t>
            </a:r>
            <a:r>
              <a:rPr lang="en-GB" sz="2400" b="1" dirty="0" smtClean="0">
                <a:solidFill>
                  <a:srgbClr val="FFFF00"/>
                </a:solidFill>
                <a:latin typeface="Century Gothic" panose="020B0502020202020204" pitchFamily="34" charset="0"/>
              </a:rPr>
              <a:t>herry </a:t>
            </a:r>
            <a:r>
              <a:rPr lang="en-GB" sz="2400" b="1" dirty="0">
                <a:solidFill>
                  <a:srgbClr val="FFFF00"/>
                </a:solidFill>
                <a:latin typeface="Century Gothic" panose="020B0502020202020204" pitchFamily="34" charset="0"/>
              </a:rPr>
              <a:t>tomatoes</a:t>
            </a:r>
          </a:p>
          <a:p>
            <a:pPr marL="342900" indent="-342900">
              <a:spcBef>
                <a:spcPts val="0"/>
              </a:spcBef>
            </a:pPr>
            <a:r>
              <a:rPr lang="en-GB" sz="2400" b="1" dirty="0">
                <a:solidFill>
                  <a:schemeClr val="bg1"/>
                </a:solidFill>
                <a:latin typeface="Century Gothic" panose="020B0502020202020204" pitchFamily="34" charset="0"/>
              </a:rPr>
              <a:t>C</a:t>
            </a:r>
            <a:r>
              <a:rPr lang="en-GB" sz="2400" b="1" dirty="0" smtClean="0">
                <a:solidFill>
                  <a:schemeClr val="bg1"/>
                </a:solidFill>
                <a:latin typeface="Century Gothic" panose="020B0502020202020204" pitchFamily="34" charset="0"/>
              </a:rPr>
              <a:t>ocktail sausages</a:t>
            </a:r>
            <a:endParaRPr lang="en-GB" sz="2400" b="1" dirty="0">
              <a:solidFill>
                <a:schemeClr val="bg1"/>
              </a:solidFill>
              <a:latin typeface="Century Gothic" panose="020B0502020202020204" pitchFamily="34" charset="0"/>
            </a:endParaRPr>
          </a:p>
          <a:p>
            <a:pPr marL="342900" indent="-342900">
              <a:spcBef>
                <a:spcPts val="0"/>
              </a:spcBef>
            </a:pPr>
            <a:r>
              <a:rPr lang="en-GB" sz="2400" b="1" dirty="0">
                <a:solidFill>
                  <a:srgbClr val="FFFF00"/>
                </a:solidFill>
                <a:latin typeface="Century Gothic" panose="020B0502020202020204" pitchFamily="34" charset="0"/>
              </a:rPr>
              <a:t>W</a:t>
            </a:r>
            <a:r>
              <a:rPr lang="en-GB" sz="2400" b="1" dirty="0" smtClean="0">
                <a:solidFill>
                  <a:srgbClr val="FFFF00"/>
                </a:solidFill>
                <a:latin typeface="Century Gothic" panose="020B0502020202020204" pitchFamily="34" charset="0"/>
              </a:rPr>
              <a:t>hole </a:t>
            </a:r>
            <a:r>
              <a:rPr lang="en-GB" sz="2400" b="1" dirty="0">
                <a:solidFill>
                  <a:srgbClr val="FFFF00"/>
                </a:solidFill>
                <a:latin typeface="Century Gothic" panose="020B0502020202020204" pitchFamily="34" charset="0"/>
              </a:rPr>
              <a:t>nuts</a:t>
            </a:r>
          </a:p>
          <a:p>
            <a:pPr marL="342900" indent="-342900">
              <a:spcBef>
                <a:spcPts val="0"/>
              </a:spcBef>
            </a:pPr>
            <a:r>
              <a:rPr lang="en-GB" sz="2400" b="1" dirty="0" smtClean="0">
                <a:solidFill>
                  <a:schemeClr val="bg1"/>
                </a:solidFill>
                <a:latin typeface="Century Gothic" panose="020B0502020202020204" pitchFamily="34" charset="0"/>
              </a:rPr>
              <a:t>Lollipops</a:t>
            </a:r>
            <a:endParaRPr lang="en-GB" sz="2400" b="1" dirty="0">
              <a:solidFill>
                <a:schemeClr val="bg1"/>
              </a:solidFill>
              <a:latin typeface="Century Gothic" panose="020B0502020202020204" pitchFamily="34" charset="0"/>
            </a:endParaRPr>
          </a:p>
          <a:p>
            <a:pPr marL="342900" indent="-342900">
              <a:spcBef>
                <a:spcPts val="0"/>
              </a:spcBef>
            </a:pPr>
            <a:r>
              <a:rPr lang="en-GB" sz="2400" b="1" dirty="0">
                <a:solidFill>
                  <a:srgbClr val="FFFF00"/>
                </a:solidFill>
                <a:latin typeface="Century Gothic" panose="020B0502020202020204" pitchFamily="34" charset="0"/>
              </a:rPr>
              <a:t>S</a:t>
            </a:r>
            <a:r>
              <a:rPr lang="en-GB" sz="2400" b="1" dirty="0" smtClean="0">
                <a:solidFill>
                  <a:srgbClr val="FFFF00"/>
                </a:solidFill>
                <a:latin typeface="Century Gothic" panose="020B0502020202020204" pitchFamily="34" charset="0"/>
              </a:rPr>
              <a:t>weets </a:t>
            </a:r>
            <a:r>
              <a:rPr lang="en-GB" sz="1600" b="1" dirty="0" smtClean="0">
                <a:solidFill>
                  <a:srgbClr val="FFFF00"/>
                </a:solidFill>
                <a:latin typeface="Century Gothic" panose="020B0502020202020204" pitchFamily="34" charset="0"/>
              </a:rPr>
              <a:t>(</a:t>
            </a:r>
            <a:r>
              <a:rPr lang="en-GB" sz="1600" b="1" dirty="0" smtClean="0">
                <a:solidFill>
                  <a:srgbClr val="FFFF00"/>
                </a:solidFill>
                <a:latin typeface="Century Gothic" panose="020B0502020202020204" pitchFamily="34" charset="0"/>
              </a:rPr>
              <a:t>e.g.</a:t>
            </a:r>
            <a:r>
              <a:rPr lang="en-GB" sz="1600" b="1" dirty="0" smtClean="0">
                <a:solidFill>
                  <a:srgbClr val="FFFF00"/>
                </a:solidFill>
                <a:latin typeface="Century Gothic" panose="020B0502020202020204" pitchFamily="34" charset="0"/>
              </a:rPr>
              <a:t> </a:t>
            </a:r>
            <a:r>
              <a:rPr lang="en-GB" sz="1600" b="1" dirty="0">
                <a:solidFill>
                  <a:srgbClr val="FFFF00"/>
                </a:solidFill>
                <a:latin typeface="Century Gothic" panose="020B0502020202020204" pitchFamily="34" charset="0"/>
              </a:rPr>
              <a:t>marshmallows </a:t>
            </a:r>
            <a:r>
              <a:rPr lang="en-GB" sz="1600" b="1" dirty="0" smtClean="0">
                <a:solidFill>
                  <a:srgbClr val="FFFF00"/>
                </a:solidFill>
                <a:latin typeface="Century Gothic" panose="020B0502020202020204" pitchFamily="34" charset="0"/>
              </a:rPr>
              <a:t>or</a:t>
            </a:r>
            <a:r>
              <a:rPr lang="en-GB" sz="1600" b="1" dirty="0" smtClean="0">
                <a:solidFill>
                  <a:srgbClr val="FFFF00"/>
                </a:solidFill>
                <a:latin typeface="Century Gothic" panose="020B0502020202020204" pitchFamily="34" charset="0"/>
              </a:rPr>
              <a:t> </a:t>
            </a:r>
            <a:r>
              <a:rPr lang="en-GB" sz="1600" b="1" dirty="0">
                <a:solidFill>
                  <a:srgbClr val="FFFF00"/>
                </a:solidFill>
                <a:latin typeface="Century Gothic" panose="020B0502020202020204" pitchFamily="34" charset="0"/>
              </a:rPr>
              <a:t>hard boiled sweets)</a:t>
            </a:r>
          </a:p>
          <a:p>
            <a:pPr marL="342900" indent="-342900">
              <a:spcBef>
                <a:spcPts val="0"/>
              </a:spcBef>
            </a:pPr>
            <a:r>
              <a:rPr lang="en-GB" sz="2400" b="1" dirty="0">
                <a:solidFill>
                  <a:schemeClr val="bg1"/>
                </a:solidFill>
                <a:latin typeface="Century Gothic" panose="020B0502020202020204" pitchFamily="34" charset="0"/>
              </a:rPr>
              <a:t>M</a:t>
            </a:r>
            <a:r>
              <a:rPr lang="en-GB" sz="2400" b="1" dirty="0" smtClean="0">
                <a:solidFill>
                  <a:schemeClr val="bg1"/>
                </a:solidFill>
                <a:latin typeface="Century Gothic" panose="020B0502020202020204" pitchFamily="34" charset="0"/>
              </a:rPr>
              <a:t>arbles</a:t>
            </a:r>
            <a:endParaRPr lang="en-GB" sz="2400" b="1" dirty="0">
              <a:solidFill>
                <a:schemeClr val="bg1"/>
              </a:solidFill>
              <a:latin typeface="Century Gothic" panose="020B0502020202020204" pitchFamily="34" charset="0"/>
            </a:endParaRPr>
          </a:p>
          <a:p>
            <a:pPr marL="342900" indent="-342900">
              <a:spcBef>
                <a:spcPts val="0"/>
              </a:spcBef>
            </a:pPr>
            <a:r>
              <a:rPr lang="en-GB" sz="2400" b="1" dirty="0">
                <a:solidFill>
                  <a:srgbClr val="FFFF00"/>
                </a:solidFill>
                <a:latin typeface="Century Gothic" panose="020B0502020202020204" pitchFamily="34" charset="0"/>
              </a:rPr>
              <a:t>C</a:t>
            </a:r>
            <a:r>
              <a:rPr lang="en-GB" sz="2400" b="1" dirty="0" smtClean="0">
                <a:solidFill>
                  <a:srgbClr val="FFFF00"/>
                </a:solidFill>
                <a:latin typeface="Century Gothic" panose="020B0502020202020204" pitchFamily="34" charset="0"/>
              </a:rPr>
              <a:t>oins</a:t>
            </a:r>
            <a:endParaRPr lang="en-GB" sz="2400" b="1" dirty="0">
              <a:solidFill>
                <a:srgbClr val="FFFF00"/>
              </a:solidFill>
              <a:latin typeface="Century Gothic" panose="020B0502020202020204" pitchFamily="34" charset="0"/>
            </a:endParaRPr>
          </a:p>
          <a:p>
            <a:pPr marL="342900" indent="-342900">
              <a:spcBef>
                <a:spcPts val="0"/>
              </a:spcBef>
            </a:pPr>
            <a:r>
              <a:rPr lang="en-GB" sz="2400" b="1" dirty="0">
                <a:solidFill>
                  <a:schemeClr val="bg1"/>
                </a:solidFill>
                <a:latin typeface="Century Gothic" panose="020B0502020202020204" pitchFamily="34" charset="0"/>
              </a:rPr>
              <a:t>B</a:t>
            </a:r>
            <a:r>
              <a:rPr lang="en-GB" sz="2400" b="1" dirty="0" smtClean="0">
                <a:solidFill>
                  <a:schemeClr val="bg1"/>
                </a:solidFill>
                <a:latin typeface="Century Gothic" panose="020B0502020202020204" pitchFamily="34" charset="0"/>
              </a:rPr>
              <a:t>alloons</a:t>
            </a:r>
            <a:endParaRPr lang="en-GB" sz="2400" b="1" dirty="0">
              <a:solidFill>
                <a:schemeClr val="bg1"/>
              </a:solidFill>
              <a:latin typeface="Century Gothic" panose="020B0502020202020204" pitchFamily="34" charset="0"/>
            </a:endParaRPr>
          </a:p>
          <a:p>
            <a:pPr marL="342900" indent="-342900">
              <a:spcBef>
                <a:spcPts val="0"/>
              </a:spcBef>
            </a:pPr>
            <a:r>
              <a:rPr lang="en-GB" sz="2400" b="1" dirty="0">
                <a:solidFill>
                  <a:srgbClr val="FFFF00"/>
                </a:solidFill>
                <a:latin typeface="Century Gothic" panose="020B0502020202020204" pitchFamily="34" charset="0"/>
              </a:rPr>
              <a:t>S</a:t>
            </a:r>
            <a:r>
              <a:rPr lang="en-GB" sz="2400" b="1" dirty="0" smtClean="0">
                <a:solidFill>
                  <a:srgbClr val="FFFF00"/>
                </a:solidFill>
                <a:latin typeface="Century Gothic" panose="020B0502020202020204" pitchFamily="34" charset="0"/>
              </a:rPr>
              <a:t>mall toys</a:t>
            </a:r>
            <a:endParaRPr lang="en-GB" altLang="en-US" sz="2400" b="1" dirty="0">
              <a:solidFill>
                <a:srgbClr val="FFFF00"/>
              </a:solidFill>
              <a:latin typeface="Century Gothic" panose="020B0502020202020204" pitchFamily="34" charset="0"/>
            </a:endParaRPr>
          </a:p>
        </p:txBody>
      </p:sp>
      <p:pic>
        <p:nvPicPr>
          <p:cNvPr id="3" name="Picture 4" descr="Sweets 2"/>
          <p:cNvPicPr>
            <a:picLocks noChangeAspect="1" noChangeArrowheads="1"/>
          </p:cNvPicPr>
          <p:nvPr/>
        </p:nvPicPr>
        <p:blipFill>
          <a:blip r:embed="rId3" cstate="print">
            <a:lum bright="30000" contrast="30000"/>
            <a:extLst>
              <a:ext uri="{28A0092B-C50C-407E-A947-70E740481C1C}">
                <a14:useLocalDpi xmlns:a14="http://schemas.microsoft.com/office/drawing/2010/main" val="0"/>
              </a:ext>
            </a:extLst>
          </a:blip>
          <a:srcRect l="3349" r="8638"/>
          <a:stretch>
            <a:fillRect/>
          </a:stretch>
        </p:blipFill>
        <p:spPr>
          <a:xfrm>
            <a:off x="6762615" y="5263050"/>
            <a:ext cx="1657350" cy="14128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2615" y="4080010"/>
            <a:ext cx="1657350" cy="1107110"/>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6828" t="8971" r="7177" b="4307"/>
          <a:stretch/>
        </p:blipFill>
        <p:spPr>
          <a:xfrm>
            <a:off x="6762615" y="2740691"/>
            <a:ext cx="1657350" cy="1263390"/>
          </a:xfrm>
          <a:prstGeom prst="rect">
            <a:avLst/>
          </a:prstGeom>
        </p:spPr>
      </p:pic>
    </p:spTree>
    <p:custDataLst>
      <p:tags r:id="rId1"/>
    </p:custDataLst>
    <p:extLst>
      <p:ext uri="{BB962C8B-B14F-4D97-AF65-F5344CB8AC3E}">
        <p14:creationId xmlns:p14="http://schemas.microsoft.com/office/powerpoint/2010/main" val="3641716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p:cNvSpPr txBox="1">
            <a:spLocks noChangeArrowheads="1"/>
          </p:cNvSpPr>
          <p:nvPr/>
        </p:nvSpPr>
        <p:spPr bwMode="auto">
          <a:xfrm>
            <a:off x="274379" y="2622550"/>
            <a:ext cx="6540499"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spcBef>
                <a:spcPts val="0"/>
              </a:spcBef>
            </a:pPr>
            <a:r>
              <a:rPr lang="en-GB" sz="2400" b="1" dirty="0" smtClean="0">
                <a:solidFill>
                  <a:schemeClr val="bg1"/>
                </a:solidFill>
                <a:latin typeface="Century Gothic" panose="020B0502020202020204" pitchFamily="34" charset="0"/>
              </a:rPr>
              <a:t>Make </a:t>
            </a:r>
            <a:r>
              <a:rPr lang="en-GB" sz="2400" b="1" dirty="0">
                <a:solidFill>
                  <a:schemeClr val="bg1"/>
                </a:solidFill>
                <a:latin typeface="Century Gothic" panose="020B0502020202020204" pitchFamily="34" charset="0"/>
              </a:rPr>
              <a:t>sure food is cut into small pieces and stones and pips are removed from </a:t>
            </a:r>
            <a:r>
              <a:rPr lang="en-GB" sz="2400" b="1" dirty="0" smtClean="0">
                <a:solidFill>
                  <a:schemeClr val="bg1"/>
                </a:solidFill>
                <a:latin typeface="Century Gothic" panose="020B0502020202020204" pitchFamily="34" charset="0"/>
              </a:rPr>
              <a:t>fruits.</a:t>
            </a:r>
          </a:p>
          <a:p>
            <a:pPr>
              <a:spcBef>
                <a:spcPts val="0"/>
              </a:spcBef>
              <a:buNone/>
            </a:pPr>
            <a:endParaRPr lang="en-GB" sz="1400" b="1" dirty="0">
              <a:solidFill>
                <a:srgbClr val="FFFF00"/>
              </a:solidFill>
              <a:latin typeface="Century Gothic" panose="020B0502020202020204" pitchFamily="34" charset="0"/>
            </a:endParaRPr>
          </a:p>
          <a:p>
            <a:pPr marL="342900" indent="-342900">
              <a:spcBef>
                <a:spcPts val="0"/>
              </a:spcBef>
            </a:pPr>
            <a:r>
              <a:rPr lang="en-GB" sz="2400" b="1" dirty="0" smtClean="0">
                <a:solidFill>
                  <a:srgbClr val="FFFF00"/>
                </a:solidFill>
                <a:latin typeface="Century Gothic" panose="020B0502020202020204" pitchFamily="34" charset="0"/>
              </a:rPr>
              <a:t>Keep </a:t>
            </a:r>
            <a:r>
              <a:rPr lang="en-GB" sz="2400" b="1" dirty="0">
                <a:solidFill>
                  <a:srgbClr val="FFFF00"/>
                </a:solidFill>
                <a:latin typeface="Century Gothic" panose="020B0502020202020204" pitchFamily="34" charset="0"/>
              </a:rPr>
              <a:t>small items out of the reach of </a:t>
            </a:r>
            <a:r>
              <a:rPr lang="en-GB" sz="2400" b="1" dirty="0" smtClean="0">
                <a:solidFill>
                  <a:srgbClr val="FFFF00"/>
                </a:solidFill>
                <a:latin typeface="Century Gothic" panose="020B0502020202020204" pitchFamily="34" charset="0"/>
              </a:rPr>
              <a:t>children.</a:t>
            </a:r>
          </a:p>
          <a:p>
            <a:pPr>
              <a:spcBef>
                <a:spcPts val="0"/>
              </a:spcBef>
              <a:buNone/>
            </a:pPr>
            <a:endParaRPr lang="en-GB" sz="1400" b="1" dirty="0">
              <a:solidFill>
                <a:schemeClr val="bg1"/>
              </a:solidFill>
              <a:latin typeface="Century Gothic" panose="020B0502020202020204" pitchFamily="34" charset="0"/>
            </a:endParaRPr>
          </a:p>
          <a:p>
            <a:pPr marL="342900" indent="-342900">
              <a:spcBef>
                <a:spcPts val="0"/>
              </a:spcBef>
            </a:pPr>
            <a:r>
              <a:rPr lang="en-GB" sz="2400" b="1" dirty="0" smtClean="0">
                <a:solidFill>
                  <a:schemeClr val="bg1"/>
                </a:solidFill>
                <a:latin typeface="Century Gothic" panose="020B0502020202020204" pitchFamily="34" charset="0"/>
              </a:rPr>
              <a:t>Make </a:t>
            </a:r>
            <a:r>
              <a:rPr lang="en-GB" sz="2400" b="1" dirty="0">
                <a:solidFill>
                  <a:schemeClr val="bg1"/>
                </a:solidFill>
                <a:latin typeface="Century Gothic" panose="020B0502020202020204" pitchFamily="34" charset="0"/>
              </a:rPr>
              <a:t>sure your child plays only with toys appropriate for their age and stage of development to reduce the risk of </a:t>
            </a:r>
            <a:r>
              <a:rPr lang="en-GB" sz="2400" b="1" dirty="0" smtClean="0">
                <a:solidFill>
                  <a:schemeClr val="bg1"/>
                </a:solidFill>
                <a:latin typeface="Century Gothic" panose="020B0502020202020204" pitchFamily="34" charset="0"/>
              </a:rPr>
              <a:t>choking.</a:t>
            </a:r>
            <a:endParaRPr lang="en-GB" sz="2400" b="1" dirty="0">
              <a:solidFill>
                <a:schemeClr val="bg1"/>
              </a:solidFill>
              <a:latin typeface="Century Gothic" panose="020B0502020202020204" pitchFamily="34" charset="0"/>
            </a:endParaRPr>
          </a:p>
        </p:txBody>
      </p:sp>
      <p:sp>
        <p:nvSpPr>
          <p:cNvPr id="3" name="Text Box 7"/>
          <p:cNvSpPr txBox="1">
            <a:spLocks noChangeArrowheads="1"/>
          </p:cNvSpPr>
          <p:nvPr/>
        </p:nvSpPr>
        <p:spPr bwMode="auto">
          <a:xfrm>
            <a:off x="411836" y="1358974"/>
            <a:ext cx="82931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0"/>
              </a:spcBef>
              <a:buNone/>
            </a:pPr>
            <a:r>
              <a:rPr lang="en-GB" sz="3600" b="1" dirty="0">
                <a:solidFill>
                  <a:schemeClr val="accent2"/>
                </a:solidFill>
                <a:latin typeface="Century Gothic" panose="020B0502020202020204" pitchFamily="34" charset="0"/>
              </a:rPr>
              <a:t>F</a:t>
            </a:r>
            <a:r>
              <a:rPr lang="en-GB" sz="3600" b="1" dirty="0" smtClean="0">
                <a:solidFill>
                  <a:schemeClr val="accent2"/>
                </a:solidFill>
                <a:latin typeface="Century Gothic" panose="020B0502020202020204" pitchFamily="34" charset="0"/>
              </a:rPr>
              <a:t>ollow </a:t>
            </a:r>
            <a:r>
              <a:rPr lang="en-GB" sz="3600" b="1" dirty="0">
                <a:solidFill>
                  <a:schemeClr val="accent2"/>
                </a:solidFill>
                <a:latin typeface="Century Gothic" panose="020B0502020202020204" pitchFamily="34" charset="0"/>
              </a:rPr>
              <a:t>these steps </a:t>
            </a:r>
            <a:r>
              <a:rPr lang="en-GB" sz="3600" b="1" dirty="0" smtClean="0">
                <a:solidFill>
                  <a:schemeClr val="accent2"/>
                </a:solidFill>
                <a:latin typeface="Century Gothic" panose="020B0502020202020204" pitchFamily="34" charset="0"/>
              </a:rPr>
              <a:t>to </a:t>
            </a:r>
            <a:r>
              <a:rPr lang="en-GB" sz="3600" b="1" dirty="0">
                <a:solidFill>
                  <a:schemeClr val="accent2"/>
                </a:solidFill>
                <a:latin typeface="Century Gothic" panose="020B0502020202020204" pitchFamily="34" charset="0"/>
              </a:rPr>
              <a:t>help reduce the </a:t>
            </a:r>
            <a:r>
              <a:rPr lang="en-GB" sz="3600" b="1" dirty="0" smtClean="0">
                <a:solidFill>
                  <a:schemeClr val="accent2"/>
                </a:solidFill>
                <a:latin typeface="Century Gothic" panose="020B0502020202020204" pitchFamily="34" charset="0"/>
              </a:rPr>
              <a:t>risk of choking.</a:t>
            </a:r>
            <a:endParaRPr lang="en-GB" sz="2400" b="1" dirty="0">
              <a:solidFill>
                <a:schemeClr val="bg1"/>
              </a:solidFill>
              <a:latin typeface="Century Gothic" panose="020B0502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186" t="33056" r="1040" b="33194"/>
          <a:stretch/>
        </p:blipFill>
        <p:spPr>
          <a:xfrm>
            <a:off x="6881355" y="5203883"/>
            <a:ext cx="1999336" cy="52296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1355" y="2384512"/>
            <a:ext cx="1657350" cy="1657350"/>
          </a:xfrm>
          <a:prstGeom prst="rect">
            <a:avLst/>
          </a:prstGeom>
        </p:spPr>
      </p:pic>
    </p:spTree>
    <p:custDataLst>
      <p:tags r:id="rId1"/>
    </p:custDataLst>
    <p:extLst>
      <p:ext uri="{BB962C8B-B14F-4D97-AF65-F5344CB8AC3E}">
        <p14:creationId xmlns:p14="http://schemas.microsoft.com/office/powerpoint/2010/main" val="884577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p:cNvSpPr txBox="1">
            <a:spLocks noChangeArrowheads="1"/>
          </p:cNvSpPr>
          <p:nvPr/>
        </p:nvSpPr>
        <p:spPr bwMode="auto">
          <a:xfrm>
            <a:off x="231775" y="2232025"/>
            <a:ext cx="837882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spcBef>
                <a:spcPts val="0"/>
              </a:spcBef>
            </a:pPr>
            <a:r>
              <a:rPr lang="en-GB" sz="2400" b="1" dirty="0">
                <a:solidFill>
                  <a:srgbClr val="FFFF00"/>
                </a:solidFill>
                <a:latin typeface="Century Gothic" panose="020B0502020202020204" pitchFamily="34" charset="0"/>
              </a:rPr>
              <a:t>B</a:t>
            </a:r>
            <a:r>
              <a:rPr lang="en-GB" sz="2400" b="1" dirty="0" smtClean="0">
                <a:solidFill>
                  <a:srgbClr val="FFFF00"/>
                </a:solidFill>
                <a:latin typeface="Century Gothic" panose="020B0502020202020204" pitchFamily="34" charset="0"/>
              </a:rPr>
              <a:t>e aware that older children may share unsuitable objects with younger siblings.</a:t>
            </a:r>
          </a:p>
          <a:p>
            <a:pPr>
              <a:spcBef>
                <a:spcPts val="0"/>
              </a:spcBef>
              <a:buNone/>
            </a:pPr>
            <a:endParaRPr lang="en-GB" sz="2400" b="1" dirty="0" smtClean="0">
              <a:solidFill>
                <a:schemeClr val="bg1"/>
              </a:solidFill>
              <a:latin typeface="Century Gothic" panose="020B0502020202020204" pitchFamily="34" charset="0"/>
            </a:endParaRPr>
          </a:p>
          <a:p>
            <a:pPr marL="342900" indent="-342900">
              <a:spcBef>
                <a:spcPts val="0"/>
              </a:spcBef>
            </a:pPr>
            <a:r>
              <a:rPr lang="en-GB" sz="2400" b="1" dirty="0" smtClean="0">
                <a:solidFill>
                  <a:schemeClr val="bg1"/>
                </a:solidFill>
                <a:latin typeface="Century Gothic" panose="020B0502020202020204" pitchFamily="34" charset="0"/>
              </a:rPr>
              <a:t>Dispose of</a:t>
            </a:r>
            <a:r>
              <a:rPr lang="en-GB" sz="2400" b="1" dirty="0" smtClean="0">
                <a:solidFill>
                  <a:schemeClr val="bg1"/>
                </a:solidFill>
                <a:latin typeface="Century Gothic" panose="020B0502020202020204" pitchFamily="34" charset="0"/>
              </a:rPr>
              <a:t> </a:t>
            </a:r>
            <a:r>
              <a:rPr lang="en-GB" sz="2400" b="1" dirty="0" smtClean="0">
                <a:solidFill>
                  <a:schemeClr val="bg1"/>
                </a:solidFill>
                <a:latin typeface="Century Gothic" panose="020B0502020202020204" pitchFamily="34" charset="0"/>
              </a:rPr>
              <a:t>broken toys.</a:t>
            </a:r>
          </a:p>
          <a:p>
            <a:pPr>
              <a:spcBef>
                <a:spcPts val="0"/>
              </a:spcBef>
              <a:buNone/>
            </a:pPr>
            <a:endParaRPr lang="en-GB" sz="2400" b="1" dirty="0" smtClean="0">
              <a:solidFill>
                <a:srgbClr val="FFFF00"/>
              </a:solidFill>
              <a:latin typeface="Century Gothic" panose="020B0502020202020204" pitchFamily="34" charset="0"/>
            </a:endParaRPr>
          </a:p>
          <a:p>
            <a:pPr marL="342900" indent="-342900">
              <a:spcBef>
                <a:spcPts val="0"/>
              </a:spcBef>
            </a:pPr>
            <a:r>
              <a:rPr lang="en-GB" sz="2400" b="1" dirty="0">
                <a:solidFill>
                  <a:srgbClr val="FFFF00"/>
                </a:solidFill>
                <a:latin typeface="Century Gothic" panose="020B0502020202020204" pitchFamily="34" charset="0"/>
              </a:rPr>
              <a:t>N</a:t>
            </a:r>
            <a:r>
              <a:rPr lang="en-GB" sz="2400" b="1" dirty="0" smtClean="0">
                <a:solidFill>
                  <a:srgbClr val="FFFF00"/>
                </a:solidFill>
                <a:latin typeface="Century Gothic" panose="020B0502020202020204" pitchFamily="34" charset="0"/>
              </a:rPr>
              <a:t>ever place hair bands, clips or hair ties on babies.</a:t>
            </a:r>
          </a:p>
          <a:p>
            <a:pPr>
              <a:spcBef>
                <a:spcPts val="0"/>
              </a:spcBef>
              <a:buNone/>
            </a:pPr>
            <a:endParaRPr lang="en-GB" sz="2400" b="1" dirty="0" smtClean="0">
              <a:solidFill>
                <a:schemeClr val="bg1"/>
              </a:solidFill>
              <a:latin typeface="Century Gothic" panose="020B0502020202020204" pitchFamily="34" charset="0"/>
            </a:endParaRPr>
          </a:p>
          <a:p>
            <a:pPr marL="342900" indent="-342900">
              <a:spcBef>
                <a:spcPts val="0"/>
              </a:spcBef>
            </a:pPr>
            <a:r>
              <a:rPr lang="en-GB" sz="2400" b="1" dirty="0">
                <a:solidFill>
                  <a:schemeClr val="bg1"/>
                </a:solidFill>
                <a:latin typeface="Century Gothic" panose="020B0502020202020204" pitchFamily="34" charset="0"/>
              </a:rPr>
              <a:t>D</a:t>
            </a:r>
            <a:r>
              <a:rPr lang="en-GB" sz="2400" b="1" dirty="0" smtClean="0">
                <a:solidFill>
                  <a:schemeClr val="bg1"/>
                </a:solidFill>
                <a:latin typeface="Century Gothic" panose="020B0502020202020204" pitchFamily="34" charset="0"/>
              </a:rPr>
              <a:t>o not put jewellery of any kind on a child under three years of age.</a:t>
            </a:r>
            <a:endParaRPr lang="en-GB" altLang="en-US" sz="2400" b="1" dirty="0">
              <a:solidFill>
                <a:schemeClr val="bg1"/>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599934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57118" y="1369503"/>
            <a:ext cx="8367781" cy="11831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3600" b="1" dirty="0" smtClean="0">
                <a:solidFill>
                  <a:schemeClr val="accent2"/>
                </a:solidFill>
                <a:latin typeface="Century Gothic" panose="020B0502020202020204" pitchFamily="34" charset="0"/>
              </a:rPr>
              <a:t>Magnets are a choking hazard but can cause other injuries too</a:t>
            </a:r>
            <a:endParaRPr lang="en-US" altLang="en-US" sz="3600" dirty="0" smtClean="0">
              <a:solidFill>
                <a:schemeClr val="accent2"/>
              </a:solidFill>
              <a:latin typeface="Arial" panose="020B0604020202020204" pitchFamily="34" charset="0"/>
            </a:endParaRPr>
          </a:p>
        </p:txBody>
      </p:sp>
      <p:pic>
        <p:nvPicPr>
          <p:cNvPr id="2" name="Picture 1"/>
          <p:cNvPicPr>
            <a:picLocks noChangeAspect="1"/>
          </p:cNvPicPr>
          <p:nvPr/>
        </p:nvPicPr>
        <p:blipFill rotWithShape="1">
          <a:blip r:embed="rId2"/>
          <a:srcRect l="9140" t="17285" r="36838" b="7160"/>
          <a:stretch/>
        </p:blipFill>
        <p:spPr>
          <a:xfrm>
            <a:off x="462786" y="2628901"/>
            <a:ext cx="3507103" cy="3924060"/>
          </a:xfrm>
          <a:prstGeom prst="rect">
            <a:avLst/>
          </a:prstGeom>
        </p:spPr>
      </p:pic>
      <p:sp>
        <p:nvSpPr>
          <p:cNvPr id="5" name="TextBox 4"/>
          <p:cNvSpPr txBox="1"/>
          <p:nvPr/>
        </p:nvSpPr>
        <p:spPr>
          <a:xfrm>
            <a:off x="462786" y="6552961"/>
            <a:ext cx="2724150" cy="261610"/>
          </a:xfrm>
          <a:prstGeom prst="rect">
            <a:avLst/>
          </a:prstGeom>
          <a:noFill/>
        </p:spPr>
        <p:txBody>
          <a:bodyPr wrap="square" rtlCol="0">
            <a:spAutoFit/>
          </a:bodyPr>
          <a:lstStyle/>
          <a:p>
            <a:r>
              <a:rPr lang="en-GB" sz="1100" b="1" dirty="0" smtClean="0">
                <a:solidFill>
                  <a:schemeClr val="bg1"/>
                </a:solidFill>
                <a:latin typeface="Century Gothic" panose="020B0502020202020204" pitchFamily="34" charset="0"/>
              </a:rPr>
              <a:t>BBC News 11/08/2021</a:t>
            </a:r>
            <a:endParaRPr lang="en-GB" sz="1100"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3"/>
          <a:stretch>
            <a:fillRect/>
          </a:stretch>
        </p:blipFill>
        <p:spPr>
          <a:xfrm>
            <a:off x="4279072" y="2628901"/>
            <a:ext cx="4258315" cy="3924060"/>
          </a:xfrm>
          <a:prstGeom prst="rect">
            <a:avLst/>
          </a:prstGeom>
        </p:spPr>
      </p:pic>
      <p:sp>
        <p:nvSpPr>
          <p:cNvPr id="6" name="TextBox 5"/>
          <p:cNvSpPr txBox="1"/>
          <p:nvPr/>
        </p:nvSpPr>
        <p:spPr>
          <a:xfrm>
            <a:off x="4279072" y="6552961"/>
            <a:ext cx="2390775" cy="261610"/>
          </a:xfrm>
          <a:prstGeom prst="rect">
            <a:avLst/>
          </a:prstGeom>
          <a:noFill/>
        </p:spPr>
        <p:txBody>
          <a:bodyPr wrap="square" rtlCol="0">
            <a:spAutoFit/>
          </a:bodyPr>
          <a:lstStyle/>
          <a:p>
            <a:r>
              <a:rPr lang="en-GB" sz="1100" b="1" dirty="0" smtClean="0">
                <a:solidFill>
                  <a:schemeClr val="bg1"/>
                </a:solidFill>
                <a:latin typeface="Century Gothic" panose="020B0502020202020204" pitchFamily="34" charset="0"/>
              </a:rPr>
              <a:t>Irish News 22/09/2021</a:t>
            </a:r>
            <a:endParaRPr lang="en-GB" sz="11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18791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23850" y="1798128"/>
            <a:ext cx="8629650" cy="8467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3600" b="1" dirty="0" smtClean="0">
                <a:solidFill>
                  <a:schemeClr val="accent2"/>
                </a:solidFill>
                <a:latin typeface="Century Gothic" panose="020B0502020202020204" pitchFamily="34" charset="0"/>
              </a:rPr>
              <a:t>Likewise, Button Cell Batteries are a choking hazard but can also cause internal injuries if swallowed.</a:t>
            </a:r>
            <a:endParaRPr lang="en-US" altLang="en-US" sz="3600" dirty="0" smtClean="0">
              <a:solidFill>
                <a:schemeClr val="accent2"/>
              </a:solidFill>
              <a:latin typeface="Arial" panose="020B0604020202020204" pitchFamily="34" charset="0"/>
            </a:endParaRPr>
          </a:p>
        </p:txBody>
      </p:sp>
      <p:pic>
        <p:nvPicPr>
          <p:cNvPr id="5" name="Picture 3" descr="button_battery_dang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550" y="3978014"/>
            <a:ext cx="3971420" cy="245136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21" y="3978013"/>
            <a:ext cx="3675204" cy="2451361"/>
          </a:xfrm>
          <a:prstGeom prst="rect">
            <a:avLst/>
          </a:prstGeom>
        </p:spPr>
      </p:pic>
    </p:spTree>
    <p:extLst>
      <p:ext uri="{BB962C8B-B14F-4D97-AF65-F5344CB8AC3E}">
        <p14:creationId xmlns:p14="http://schemas.microsoft.com/office/powerpoint/2010/main" val="4278382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64289" y="1484784"/>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lr>
                <a:schemeClr val="tx1"/>
              </a:buClr>
              <a:buChar char="–"/>
              <a:defRPr sz="2000">
                <a:solidFill>
                  <a:schemeClr val="bg2"/>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514600" indent="-228600" algn="l" rtl="0" fontAlgn="base">
              <a:spcBef>
                <a:spcPct val="20000"/>
              </a:spcBef>
              <a:spcAft>
                <a:spcPct val="0"/>
              </a:spcAft>
              <a:buClr>
                <a:schemeClr val="accent1"/>
              </a:buClr>
              <a:buChar char="•"/>
              <a:defRPr sz="2000">
                <a:solidFill>
                  <a:schemeClr val="bg2"/>
                </a:solidFill>
                <a:latin typeface="+mn-lt"/>
              </a:defRPr>
            </a:lvl6pPr>
            <a:lvl7pPr marL="2971800" indent="-228600" algn="l" rtl="0" fontAlgn="base">
              <a:spcBef>
                <a:spcPct val="20000"/>
              </a:spcBef>
              <a:spcAft>
                <a:spcPct val="0"/>
              </a:spcAft>
              <a:buClr>
                <a:schemeClr val="accent1"/>
              </a:buClr>
              <a:buChar char="•"/>
              <a:defRPr sz="2000">
                <a:solidFill>
                  <a:schemeClr val="bg2"/>
                </a:solidFill>
                <a:latin typeface="+mn-lt"/>
              </a:defRPr>
            </a:lvl7pPr>
            <a:lvl8pPr marL="3429000" indent="-228600" algn="l" rtl="0" fontAlgn="base">
              <a:spcBef>
                <a:spcPct val="20000"/>
              </a:spcBef>
              <a:spcAft>
                <a:spcPct val="0"/>
              </a:spcAft>
              <a:buClr>
                <a:schemeClr val="accent1"/>
              </a:buClr>
              <a:buChar char="•"/>
              <a:defRPr sz="2000">
                <a:solidFill>
                  <a:schemeClr val="bg2"/>
                </a:solidFill>
                <a:latin typeface="+mn-lt"/>
              </a:defRPr>
            </a:lvl8pPr>
            <a:lvl9pPr marL="3886200" indent="-228600" algn="l" rtl="0" fontAlgn="base">
              <a:spcBef>
                <a:spcPct val="20000"/>
              </a:spcBef>
              <a:spcAft>
                <a:spcPct val="0"/>
              </a:spcAft>
              <a:buClr>
                <a:schemeClr val="accent1"/>
              </a:buClr>
              <a:buChar char="•"/>
              <a:defRPr sz="2000">
                <a:solidFill>
                  <a:schemeClr val="bg2"/>
                </a:solidFill>
                <a:latin typeface="+mn-lt"/>
              </a:defRPr>
            </a:lvl9pPr>
          </a:lstStyle>
          <a:p>
            <a:pPr marL="0" indent="0" defTabSz="914400">
              <a:lnSpc>
                <a:spcPct val="90000"/>
              </a:lnSpc>
              <a:buSzPct val="100000"/>
              <a:buFont typeface="Wingdings" pitchFamily="2" charset="2"/>
              <a:buNone/>
            </a:pPr>
            <a:r>
              <a:rPr lang="en-GB" sz="3600" b="1" kern="0" dirty="0" smtClean="0">
                <a:solidFill>
                  <a:schemeClr val="accent2"/>
                </a:solidFill>
                <a:latin typeface="Century Gothic" panose="020B0502020202020204" pitchFamily="34" charset="0"/>
              </a:rPr>
              <a:t>So what should I do?</a:t>
            </a:r>
          </a:p>
          <a:p>
            <a:pPr marL="0" indent="0" defTabSz="914400">
              <a:lnSpc>
                <a:spcPct val="90000"/>
              </a:lnSpc>
              <a:buSzPct val="100000"/>
              <a:buFont typeface="Wingdings" pitchFamily="2" charset="2"/>
              <a:buNone/>
            </a:pPr>
            <a:endParaRPr lang="en-GB" sz="1000" kern="0" dirty="0" smtClean="0">
              <a:solidFill>
                <a:srgbClr val="FFFFFF"/>
              </a:solidFill>
              <a:latin typeface="Century Gothic" panose="020B0502020202020204" pitchFamily="34" charset="0"/>
            </a:endParaRPr>
          </a:p>
          <a:p>
            <a:pPr defTabSz="914400">
              <a:lnSpc>
                <a:spcPct val="90000"/>
              </a:lnSpc>
              <a:buClrTx/>
              <a:buSzPct val="50000"/>
            </a:pPr>
            <a:r>
              <a:rPr lang="en-GB" sz="2800" b="1" kern="0" dirty="0" smtClean="0">
                <a:solidFill>
                  <a:srgbClr val="FFFFFF"/>
                </a:solidFill>
                <a:latin typeface="Century Gothic" panose="020B0502020202020204" pitchFamily="34" charset="0"/>
              </a:rPr>
              <a:t>Look around the home for items that may contain small magnets and keep them out of sight and reach.</a:t>
            </a:r>
          </a:p>
          <a:p>
            <a:pPr marL="0" indent="0" defTabSz="914400">
              <a:lnSpc>
                <a:spcPct val="90000"/>
              </a:lnSpc>
              <a:buClrTx/>
              <a:buSzPct val="50000"/>
              <a:buNone/>
            </a:pPr>
            <a:endParaRPr lang="en-GB" sz="1000" b="1" kern="0" dirty="0" smtClean="0">
              <a:solidFill>
                <a:srgbClr val="FFFFFF"/>
              </a:solidFill>
              <a:latin typeface="Century Gothic" panose="020B0502020202020204" pitchFamily="34" charset="0"/>
            </a:endParaRPr>
          </a:p>
          <a:p>
            <a:pPr defTabSz="914400">
              <a:lnSpc>
                <a:spcPct val="90000"/>
              </a:lnSpc>
              <a:buClrTx/>
              <a:buSzPct val="50000"/>
            </a:pPr>
            <a:r>
              <a:rPr lang="en-GB" sz="2800" b="1" kern="0" dirty="0" smtClean="0">
                <a:solidFill>
                  <a:srgbClr val="FFFF00"/>
                </a:solidFill>
                <a:latin typeface="Century Gothic" panose="020B0502020202020204" pitchFamily="34" charset="0"/>
              </a:rPr>
              <a:t>When buying toys make sure they are age appropriate and have to CE mark.</a:t>
            </a:r>
          </a:p>
          <a:p>
            <a:pPr marL="0" indent="0" defTabSz="914400">
              <a:lnSpc>
                <a:spcPct val="90000"/>
              </a:lnSpc>
              <a:buClrTx/>
              <a:buSzPct val="50000"/>
              <a:buNone/>
            </a:pPr>
            <a:endParaRPr lang="en-GB" sz="1000" b="1" kern="0" dirty="0" smtClean="0">
              <a:solidFill>
                <a:srgbClr val="FFFF00"/>
              </a:solidFill>
              <a:latin typeface="Century Gothic" panose="020B0502020202020204" pitchFamily="34" charset="0"/>
            </a:endParaRPr>
          </a:p>
          <a:p>
            <a:pPr defTabSz="914400">
              <a:lnSpc>
                <a:spcPct val="90000"/>
              </a:lnSpc>
              <a:buClrTx/>
              <a:buSzPct val="50000"/>
            </a:pPr>
            <a:r>
              <a:rPr lang="en-GB" sz="2800" b="1" kern="0" dirty="0" smtClean="0">
                <a:solidFill>
                  <a:schemeClr val="bg1"/>
                </a:solidFill>
                <a:latin typeface="Century Gothic" panose="020B0502020202020204" pitchFamily="34" charset="0"/>
              </a:rPr>
              <a:t>Check old toys that have come out from the loft or garage are safe.</a:t>
            </a:r>
          </a:p>
          <a:p>
            <a:pPr marL="0" indent="0" defTabSz="914400">
              <a:lnSpc>
                <a:spcPct val="90000"/>
              </a:lnSpc>
              <a:buClrTx/>
              <a:buSzPct val="50000"/>
              <a:buNone/>
            </a:pPr>
            <a:endParaRPr lang="en-GB" sz="1000" b="1" kern="0" dirty="0" smtClean="0">
              <a:solidFill>
                <a:schemeClr val="bg1"/>
              </a:solidFill>
              <a:latin typeface="Century Gothic" panose="020B0502020202020204" pitchFamily="34" charset="0"/>
            </a:endParaRPr>
          </a:p>
          <a:p>
            <a:pPr defTabSz="914400">
              <a:lnSpc>
                <a:spcPct val="90000"/>
              </a:lnSpc>
              <a:buClrTx/>
              <a:buSzPct val="50000"/>
            </a:pPr>
            <a:r>
              <a:rPr lang="en-GB" sz="2800" b="1" kern="0" dirty="0" smtClean="0">
                <a:solidFill>
                  <a:srgbClr val="FFFF00"/>
                </a:solidFill>
                <a:latin typeface="Century Gothic" panose="020B0502020202020204" pitchFamily="34" charset="0"/>
              </a:rPr>
              <a:t>Ensure items that use button batteries have secure battery compartment covers.</a:t>
            </a:r>
            <a:endParaRPr lang="en-GB" sz="2800" b="1" kern="0" dirty="0">
              <a:solidFill>
                <a:srgbClr val="FFFF00"/>
              </a:solidFill>
              <a:latin typeface="Century Gothic" panose="020B0502020202020204" pitchFamily="34" charset="0"/>
            </a:endParaRPr>
          </a:p>
          <a:p>
            <a:pPr marL="0" indent="0" defTabSz="914400">
              <a:lnSpc>
                <a:spcPct val="90000"/>
              </a:lnSpc>
              <a:buClrTx/>
              <a:buSzPct val="50000"/>
              <a:buNone/>
            </a:pPr>
            <a:endParaRPr lang="en-GB" sz="2800" b="1" kern="0" dirty="0" smtClean="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724119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64289" y="1484784"/>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lr>
                <a:schemeClr val="tx1"/>
              </a:buClr>
              <a:buChar char="–"/>
              <a:defRPr sz="2000">
                <a:solidFill>
                  <a:schemeClr val="bg2"/>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514600" indent="-228600" algn="l" rtl="0" fontAlgn="base">
              <a:spcBef>
                <a:spcPct val="20000"/>
              </a:spcBef>
              <a:spcAft>
                <a:spcPct val="0"/>
              </a:spcAft>
              <a:buClr>
                <a:schemeClr val="accent1"/>
              </a:buClr>
              <a:buChar char="•"/>
              <a:defRPr sz="2000">
                <a:solidFill>
                  <a:schemeClr val="bg2"/>
                </a:solidFill>
                <a:latin typeface="+mn-lt"/>
              </a:defRPr>
            </a:lvl6pPr>
            <a:lvl7pPr marL="2971800" indent="-228600" algn="l" rtl="0" fontAlgn="base">
              <a:spcBef>
                <a:spcPct val="20000"/>
              </a:spcBef>
              <a:spcAft>
                <a:spcPct val="0"/>
              </a:spcAft>
              <a:buClr>
                <a:schemeClr val="accent1"/>
              </a:buClr>
              <a:buChar char="•"/>
              <a:defRPr sz="2000">
                <a:solidFill>
                  <a:schemeClr val="bg2"/>
                </a:solidFill>
                <a:latin typeface="+mn-lt"/>
              </a:defRPr>
            </a:lvl7pPr>
            <a:lvl8pPr marL="3429000" indent="-228600" algn="l" rtl="0" fontAlgn="base">
              <a:spcBef>
                <a:spcPct val="20000"/>
              </a:spcBef>
              <a:spcAft>
                <a:spcPct val="0"/>
              </a:spcAft>
              <a:buClr>
                <a:schemeClr val="accent1"/>
              </a:buClr>
              <a:buChar char="•"/>
              <a:defRPr sz="2000">
                <a:solidFill>
                  <a:schemeClr val="bg2"/>
                </a:solidFill>
                <a:latin typeface="+mn-lt"/>
              </a:defRPr>
            </a:lvl8pPr>
            <a:lvl9pPr marL="3886200" indent="-228600" algn="l" rtl="0" fontAlgn="base">
              <a:spcBef>
                <a:spcPct val="20000"/>
              </a:spcBef>
              <a:spcAft>
                <a:spcPct val="0"/>
              </a:spcAft>
              <a:buClr>
                <a:schemeClr val="accent1"/>
              </a:buClr>
              <a:buChar char="•"/>
              <a:defRPr sz="2000">
                <a:solidFill>
                  <a:schemeClr val="bg2"/>
                </a:solidFill>
                <a:latin typeface="+mn-lt"/>
              </a:defRPr>
            </a:lvl9pPr>
          </a:lstStyle>
          <a:p>
            <a:pPr marL="0" indent="0" defTabSz="914400">
              <a:lnSpc>
                <a:spcPct val="90000"/>
              </a:lnSpc>
              <a:buSzPct val="100000"/>
              <a:buNone/>
            </a:pPr>
            <a:r>
              <a:rPr lang="en-GB" sz="2400" b="1" kern="0" dirty="0" smtClean="0">
                <a:solidFill>
                  <a:srgbClr val="FFFFFF"/>
                </a:solidFill>
                <a:latin typeface="Century Gothic" panose="020B0502020202020204" pitchFamily="34" charset="0"/>
              </a:rPr>
              <a:t>NI Direct has a video that shows what to do if a child is </a:t>
            </a:r>
            <a:r>
              <a:rPr lang="en-GB" sz="2400" b="1" kern="0" dirty="0">
                <a:solidFill>
                  <a:srgbClr val="FFFFFF"/>
                </a:solidFill>
                <a:latin typeface="Century Gothic" panose="020B0502020202020204" pitchFamily="34" charset="0"/>
              </a:rPr>
              <a:t>choking: </a:t>
            </a:r>
            <a:r>
              <a:rPr lang="en-GB" sz="2000" b="1" kern="0" dirty="0">
                <a:solidFill>
                  <a:srgbClr val="FFFFFF"/>
                </a:solidFill>
                <a:latin typeface="Century Gothic" panose="020B0502020202020204" pitchFamily="34" charset="0"/>
              </a:rPr>
              <a:t>nidirect.gov.uk/articles/choking</a:t>
            </a:r>
            <a:endParaRPr lang="en-GB" sz="2000" b="1" kern="0" dirty="0" smtClean="0">
              <a:solidFill>
                <a:srgbClr val="FFFFFF"/>
              </a:solidFill>
              <a:latin typeface="Century Gothic" panose="020B0502020202020204" pitchFamily="34" charset="0"/>
            </a:endParaRPr>
          </a:p>
          <a:p>
            <a:pPr marL="0" indent="0">
              <a:buNone/>
            </a:pPr>
            <a:endParaRPr lang="en-GB" sz="1400" b="1" kern="0" dirty="0">
              <a:solidFill>
                <a:srgbClr val="FFFFFF"/>
              </a:solidFill>
              <a:latin typeface="Century Gothic" panose="020B0502020202020204" pitchFamily="34" charset="0"/>
            </a:endParaRPr>
          </a:p>
          <a:p>
            <a:pPr marL="0" indent="0">
              <a:buNone/>
            </a:pPr>
            <a:r>
              <a:rPr lang="en-GB" sz="3600" b="1" kern="0" dirty="0" smtClean="0">
                <a:solidFill>
                  <a:schemeClr val="accent2"/>
                </a:solidFill>
                <a:latin typeface="Century Gothic" panose="020B0502020202020204" pitchFamily="34" charset="0"/>
              </a:rPr>
              <a:t>I</a:t>
            </a:r>
            <a:r>
              <a:rPr lang="en-GB" sz="3600" b="1" dirty="0" smtClean="0">
                <a:solidFill>
                  <a:schemeClr val="accent2"/>
                </a:solidFill>
                <a:latin typeface="Century Gothic" panose="020B0502020202020204" pitchFamily="34" charset="0"/>
              </a:rPr>
              <a:t>f </a:t>
            </a:r>
            <a:r>
              <a:rPr lang="en-GB" sz="3600" b="1" dirty="0">
                <a:solidFill>
                  <a:schemeClr val="accent2"/>
                </a:solidFill>
                <a:latin typeface="Century Gothic" panose="020B0502020202020204" pitchFamily="34" charset="0"/>
              </a:rPr>
              <a:t>a</a:t>
            </a:r>
            <a:r>
              <a:rPr lang="en-GB" sz="3600" b="1" dirty="0" smtClean="0">
                <a:solidFill>
                  <a:schemeClr val="accent2"/>
                </a:solidFill>
                <a:latin typeface="Century Gothic" panose="020B0502020202020204" pitchFamily="34" charset="0"/>
              </a:rPr>
              <a:t> </a:t>
            </a:r>
            <a:r>
              <a:rPr lang="en-GB" sz="3600" b="1" dirty="0">
                <a:solidFill>
                  <a:schemeClr val="accent2"/>
                </a:solidFill>
                <a:latin typeface="Century Gothic" panose="020B0502020202020204" pitchFamily="34" charset="0"/>
              </a:rPr>
              <a:t>child is </a:t>
            </a:r>
            <a:r>
              <a:rPr lang="en-GB" sz="3600" b="1" dirty="0" smtClean="0">
                <a:solidFill>
                  <a:schemeClr val="accent2"/>
                </a:solidFill>
                <a:latin typeface="Century Gothic" panose="020B0502020202020204" pitchFamily="34" charset="0"/>
              </a:rPr>
              <a:t>choking:</a:t>
            </a:r>
          </a:p>
          <a:p>
            <a:pPr marL="0" indent="0">
              <a:buNone/>
            </a:pPr>
            <a:endParaRPr lang="en-GB" sz="1400" b="1" dirty="0">
              <a:solidFill>
                <a:schemeClr val="accent2"/>
              </a:solidFill>
              <a:latin typeface="Century Gothic" panose="020B0502020202020204" pitchFamily="34" charset="0"/>
            </a:endParaRPr>
          </a:p>
          <a:p>
            <a:pPr marL="324000" indent="-324000">
              <a:spcBef>
                <a:spcPts val="0"/>
              </a:spcBef>
              <a:buClr>
                <a:schemeClr val="bg1"/>
              </a:buClr>
              <a:buSzPct val="100000"/>
              <a:buFont typeface="Arial" panose="020B0604020202020204" pitchFamily="34" charset="0"/>
              <a:buChar char="•"/>
            </a:pPr>
            <a:r>
              <a:rPr lang="en-GB" sz="2400" b="1" dirty="0" smtClean="0">
                <a:latin typeface="Century Gothic" panose="020B0502020202020204" pitchFamily="34" charset="0"/>
              </a:rPr>
              <a:t>If they are </a:t>
            </a:r>
            <a:r>
              <a:rPr lang="en-GB" sz="2400" b="1" dirty="0">
                <a:latin typeface="Century Gothic" panose="020B0502020202020204" pitchFamily="34" charset="0"/>
              </a:rPr>
              <a:t>coughing after swallowing an item, encourage them to carry on coughing to bring up what they're choking on. Do not leave your child alone</a:t>
            </a:r>
            <a:r>
              <a:rPr lang="en-GB" sz="2400" b="1" dirty="0" smtClean="0">
                <a:latin typeface="Century Gothic" panose="020B0502020202020204" pitchFamily="34" charset="0"/>
              </a:rPr>
              <a:t>.</a:t>
            </a:r>
          </a:p>
          <a:p>
            <a:pPr marL="324000" indent="-324000">
              <a:spcBef>
                <a:spcPts val="0"/>
              </a:spcBef>
              <a:buClr>
                <a:schemeClr val="bg1"/>
              </a:buClr>
              <a:buSzPct val="100000"/>
              <a:buFont typeface="Arial" panose="020B0604020202020204" pitchFamily="34" charset="0"/>
              <a:buChar char="•"/>
            </a:pPr>
            <a:endParaRPr lang="en-GB" sz="1400" b="1" dirty="0">
              <a:latin typeface="Century Gothic" panose="020B0502020202020204" pitchFamily="34" charset="0"/>
            </a:endParaRPr>
          </a:p>
          <a:p>
            <a:pPr marL="324000" indent="-324000">
              <a:spcBef>
                <a:spcPts val="0"/>
              </a:spcBef>
              <a:buClr>
                <a:schemeClr val="bg1"/>
              </a:buClr>
              <a:buSzPct val="100000"/>
              <a:buFont typeface="Arial" panose="020B0604020202020204" pitchFamily="34" charset="0"/>
              <a:buChar char="•"/>
            </a:pPr>
            <a:r>
              <a:rPr lang="en-GB" sz="2400" b="1" dirty="0">
                <a:latin typeface="Century Gothic" panose="020B0502020202020204" pitchFamily="34" charset="0"/>
              </a:rPr>
              <a:t>If your child's coughing isn't effective, it's silent, they can't breathe in properly or speak, or are unconscious call for help immediately on </a:t>
            </a:r>
            <a:r>
              <a:rPr lang="en-GB" sz="2400" b="1" dirty="0">
                <a:solidFill>
                  <a:srgbClr val="FF0000"/>
                </a:solidFill>
                <a:latin typeface="Century Gothic" panose="020B0502020202020204" pitchFamily="34" charset="0"/>
              </a:rPr>
              <a:t>999</a:t>
            </a:r>
            <a:r>
              <a:rPr lang="en-GB" sz="2400" b="1" dirty="0">
                <a:latin typeface="Century Gothic" panose="020B0502020202020204" pitchFamily="34" charset="0"/>
              </a:rPr>
              <a:t>.</a:t>
            </a:r>
          </a:p>
          <a:p>
            <a:pPr marL="324000" indent="-324000">
              <a:spcBef>
                <a:spcPts val="0"/>
              </a:spcBef>
              <a:buClr>
                <a:schemeClr val="bg1"/>
              </a:buClr>
              <a:buSzPct val="100000"/>
              <a:buFont typeface="Arial" panose="020B0604020202020204" pitchFamily="34" charset="0"/>
              <a:buChar char="•"/>
            </a:pPr>
            <a:endParaRPr lang="en-GB" sz="2400" b="1" dirty="0" smtClean="0">
              <a:latin typeface="Century Gothic" panose="020B0502020202020204" pitchFamily="34" charset="0"/>
            </a:endParaRPr>
          </a:p>
        </p:txBody>
      </p:sp>
    </p:spTree>
    <p:extLst>
      <p:ext uri="{BB962C8B-B14F-4D97-AF65-F5344CB8AC3E}">
        <p14:creationId xmlns:p14="http://schemas.microsoft.com/office/powerpoint/2010/main" val="2248029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p:cNvSpPr txBox="1">
            <a:spLocks noChangeArrowheads="1"/>
          </p:cNvSpPr>
          <p:nvPr/>
        </p:nvSpPr>
        <p:spPr bwMode="auto">
          <a:xfrm>
            <a:off x="419100" y="1764209"/>
            <a:ext cx="82931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3600" b="1" dirty="0" smtClean="0">
                <a:solidFill>
                  <a:schemeClr val="accent2"/>
                </a:solidFill>
                <a:latin typeface="Century Gothic" panose="020B0502020202020204" pitchFamily="34" charset="0"/>
              </a:rPr>
              <a:t>Preventing Suffocation</a:t>
            </a:r>
          </a:p>
          <a:p>
            <a:pPr eaLnBrk="1" hangingPunct="1">
              <a:spcBef>
                <a:spcPct val="0"/>
              </a:spcBef>
              <a:buFontTx/>
              <a:buNone/>
            </a:pPr>
            <a:endParaRPr lang="en-GB" altLang="en-US" sz="2400" b="1" dirty="0">
              <a:solidFill>
                <a:schemeClr val="bg1"/>
              </a:solidFill>
              <a:latin typeface="Century Gothic" panose="020B0502020202020204" pitchFamily="34" charset="0"/>
            </a:endParaRPr>
          </a:p>
          <a:p>
            <a:pPr eaLnBrk="1" hangingPunct="1">
              <a:spcBef>
                <a:spcPct val="0"/>
              </a:spcBef>
              <a:buFontTx/>
              <a:buNone/>
            </a:pPr>
            <a:r>
              <a:rPr lang="en-GB" altLang="en-US" sz="2400" b="1" dirty="0" smtClean="0">
                <a:solidFill>
                  <a:schemeClr val="bg1"/>
                </a:solidFill>
                <a:latin typeface="Century Gothic" panose="020B0502020202020204" pitchFamily="34" charset="0"/>
              </a:rPr>
              <a:t>Babies naturally grasp things and bring things to their face so we need to be alert to suffocation hazards.  </a:t>
            </a:r>
          </a:p>
          <a:p>
            <a:pPr eaLnBrk="1" hangingPunct="1">
              <a:spcBef>
                <a:spcPct val="0"/>
              </a:spcBef>
              <a:buFontTx/>
              <a:buNone/>
            </a:pPr>
            <a:endParaRPr lang="en-GB" altLang="en-US" sz="2400" b="1" dirty="0">
              <a:solidFill>
                <a:schemeClr val="bg1"/>
              </a:solidFill>
              <a:latin typeface="Century Gothic" panose="020B0502020202020204" pitchFamily="34" charset="0"/>
            </a:endParaRPr>
          </a:p>
        </p:txBody>
      </p:sp>
      <p:sp>
        <p:nvSpPr>
          <p:cNvPr id="4" name="Text Box 7"/>
          <p:cNvSpPr txBox="1">
            <a:spLocks noChangeArrowheads="1"/>
          </p:cNvSpPr>
          <p:nvPr/>
        </p:nvSpPr>
        <p:spPr bwMode="auto">
          <a:xfrm>
            <a:off x="419100" y="3740973"/>
            <a:ext cx="82931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eaLnBrk="1" hangingPunct="1">
              <a:spcBef>
                <a:spcPct val="0"/>
              </a:spcBef>
            </a:pPr>
            <a:r>
              <a:rPr lang="en-GB" altLang="en-US" sz="2400" b="1" dirty="0">
                <a:solidFill>
                  <a:srgbClr val="FFFF00"/>
                </a:solidFill>
                <a:latin typeface="Century Gothic" panose="020B0502020202020204" pitchFamily="34" charset="0"/>
              </a:rPr>
              <a:t>Nappy </a:t>
            </a:r>
            <a:r>
              <a:rPr lang="en-GB" altLang="en-US" sz="2400" b="1" dirty="0" smtClean="0">
                <a:solidFill>
                  <a:srgbClr val="FFFF00"/>
                </a:solidFill>
                <a:latin typeface="Century Gothic" panose="020B0502020202020204" pitchFamily="34" charset="0"/>
              </a:rPr>
              <a:t>Sacks </a:t>
            </a:r>
            <a:r>
              <a:rPr lang="en-GB" altLang="en-US" sz="2400" b="1" dirty="0">
                <a:solidFill>
                  <a:srgbClr val="FFFF00"/>
                </a:solidFill>
                <a:latin typeface="Century Gothic" panose="020B0502020202020204" pitchFamily="34" charset="0"/>
              </a:rPr>
              <a:t>are made of flimsy plastic and can cling to a baby’s face or obstruct the airway if placed </a:t>
            </a:r>
            <a:r>
              <a:rPr lang="en-GB" altLang="en-US" sz="2400" b="1" dirty="0" smtClean="0">
                <a:solidFill>
                  <a:srgbClr val="FFFF00"/>
                </a:solidFill>
                <a:latin typeface="Century Gothic" panose="020B0502020202020204" pitchFamily="34" charset="0"/>
              </a:rPr>
              <a:t>in or over </a:t>
            </a:r>
            <a:r>
              <a:rPr lang="en-GB" altLang="en-US" sz="2400" b="1" dirty="0">
                <a:solidFill>
                  <a:srgbClr val="FFFF00"/>
                </a:solidFill>
                <a:latin typeface="Century Gothic" panose="020B0502020202020204" pitchFamily="34" charset="0"/>
              </a:rPr>
              <a:t>their mouth. </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8825" y="4905374"/>
            <a:ext cx="2611069"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11163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p:cNvSpPr txBox="1">
            <a:spLocks noChangeArrowheads="1"/>
          </p:cNvSpPr>
          <p:nvPr/>
        </p:nvSpPr>
        <p:spPr bwMode="auto">
          <a:xfrm>
            <a:off x="212725" y="1858472"/>
            <a:ext cx="8569325"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eaLnBrk="1" hangingPunct="1">
              <a:spcBef>
                <a:spcPct val="0"/>
              </a:spcBef>
            </a:pPr>
            <a:r>
              <a:rPr lang="en-GB" altLang="en-US" sz="2400" b="1" dirty="0" smtClean="0">
                <a:solidFill>
                  <a:schemeClr val="bg1"/>
                </a:solidFill>
                <a:latin typeface="Century Gothic" panose="020B0502020202020204" pitchFamily="34" charset="0"/>
              </a:rPr>
              <a:t>Store Plastic Bags up out of reach of children.  </a:t>
            </a:r>
          </a:p>
          <a:p>
            <a:pPr marL="342900" indent="-342900" eaLnBrk="1" hangingPunct="1">
              <a:spcBef>
                <a:spcPct val="0"/>
              </a:spcBef>
            </a:pPr>
            <a:endParaRPr lang="en-GB" altLang="en-US" sz="1400" b="1" dirty="0">
              <a:solidFill>
                <a:schemeClr val="bg1"/>
              </a:solidFill>
              <a:latin typeface="Century Gothic" panose="020B0502020202020204" pitchFamily="34" charset="0"/>
            </a:endParaRPr>
          </a:p>
          <a:p>
            <a:pPr marL="342900" indent="-342900" eaLnBrk="1" hangingPunct="1">
              <a:spcBef>
                <a:spcPct val="0"/>
              </a:spcBef>
            </a:pPr>
            <a:r>
              <a:rPr lang="en-GB" altLang="en-US" sz="2400" b="1" dirty="0" smtClean="0">
                <a:solidFill>
                  <a:srgbClr val="FFFF00"/>
                </a:solidFill>
                <a:latin typeface="Century Gothic" panose="020B0502020202020204" pitchFamily="34" charset="0"/>
              </a:rPr>
              <a:t>Tie plastic bags in a knot so that if a child did get hold of it then it would be harder to pull over their head.</a:t>
            </a:r>
            <a:endParaRPr lang="en-GB" altLang="en-US" sz="2400" b="1" dirty="0">
              <a:solidFill>
                <a:srgbClr val="FFFF00"/>
              </a:solidFill>
              <a:latin typeface="Century Gothic" panose="020B0502020202020204" pitchFamily="34" charset="0"/>
            </a:endParaRPr>
          </a:p>
          <a:p>
            <a:pPr marL="342900" indent="-342900" algn="ctr" eaLnBrk="1" hangingPunct="1">
              <a:spcBef>
                <a:spcPct val="0"/>
              </a:spcBef>
            </a:pPr>
            <a:endParaRPr lang="en-GB" altLang="en-US" sz="1400" b="1" dirty="0">
              <a:solidFill>
                <a:srgbClr val="800000"/>
              </a:solidFill>
              <a:latin typeface="Corbel" panose="020B0503020204020204" pitchFamily="34" charset="0"/>
            </a:endParaRPr>
          </a:p>
          <a:p>
            <a:pPr marL="342900" indent="-342900" eaLnBrk="1" hangingPunct="1">
              <a:spcBef>
                <a:spcPct val="0"/>
              </a:spcBef>
            </a:pPr>
            <a:r>
              <a:rPr lang="en-GB" sz="2400" b="1" dirty="0" smtClean="0">
                <a:solidFill>
                  <a:schemeClr val="bg1"/>
                </a:solidFill>
                <a:latin typeface="Century Gothic" panose="020B0502020202020204" pitchFamily="34" charset="0"/>
              </a:rPr>
              <a:t>Keep </a:t>
            </a:r>
            <a:r>
              <a:rPr lang="en-GB" sz="2400" b="1" dirty="0">
                <a:solidFill>
                  <a:schemeClr val="bg1"/>
                </a:solidFill>
                <a:latin typeface="Century Gothic" panose="020B0502020202020204" pitchFamily="34" charset="0"/>
              </a:rPr>
              <a:t>cots free from clutter like soft toys, cot bumpers and soft, pliable bedding. These can mould around a baby’s face and lead to suffocation</a:t>
            </a:r>
            <a:r>
              <a:rPr lang="en-GB" sz="2400" b="1" dirty="0" smtClean="0">
                <a:solidFill>
                  <a:schemeClr val="bg1"/>
                </a:solidFill>
                <a:latin typeface="Century Gothic" panose="020B0502020202020204" pitchFamily="34" charset="0"/>
              </a:rPr>
              <a:t>.</a:t>
            </a:r>
          </a:p>
          <a:p>
            <a:pPr marL="342900" indent="-342900" eaLnBrk="1" hangingPunct="1">
              <a:spcBef>
                <a:spcPct val="0"/>
              </a:spcBef>
            </a:pPr>
            <a:endParaRPr lang="en-GB" sz="1400" b="1" dirty="0">
              <a:solidFill>
                <a:schemeClr val="bg1"/>
              </a:solidFill>
              <a:latin typeface="Century Gothic" panose="020B0502020202020204" pitchFamily="34" charset="0"/>
            </a:endParaRPr>
          </a:p>
          <a:p>
            <a:pPr marL="342900" indent="-342900" eaLnBrk="1" hangingPunct="1">
              <a:spcBef>
                <a:spcPct val="0"/>
              </a:spcBef>
            </a:pPr>
            <a:r>
              <a:rPr lang="en-GB" sz="2400" b="1" dirty="0">
                <a:solidFill>
                  <a:srgbClr val="FFFF00"/>
                </a:solidFill>
                <a:latin typeface="Century Gothic" panose="020B0502020202020204" pitchFamily="34" charset="0"/>
              </a:rPr>
              <a:t>Choose a cot that meets the British safety standard (BSEN716) as it will have been designed to reduce the number of accidental deaths due to suffocation and strangulation</a:t>
            </a:r>
            <a:r>
              <a:rPr lang="en-GB" sz="2400" b="1" dirty="0" smtClean="0">
                <a:solidFill>
                  <a:srgbClr val="FFFF00"/>
                </a:solidFill>
                <a:latin typeface="Century Gothic" panose="020B0502020202020204" pitchFamily="34" charset="0"/>
              </a:rPr>
              <a:t>.</a:t>
            </a:r>
            <a:endParaRPr lang="en-GB" sz="2400" b="1" dirty="0">
              <a:solidFill>
                <a:srgbClr val="FFFF0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3224454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IMG_136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916" r="33363" b="15906"/>
          <a:stretch/>
        </p:blipFill>
        <p:spPr bwMode="auto">
          <a:xfrm>
            <a:off x="5853028" y="2601125"/>
            <a:ext cx="2251882" cy="344723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756457" y="1770128"/>
            <a:ext cx="70866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eaLnBrk="1" hangingPunct="1">
              <a:spcBef>
                <a:spcPts val="0"/>
              </a:spcBef>
              <a:buFontTx/>
              <a:buNone/>
            </a:pPr>
            <a:r>
              <a:rPr lang="en-GB" altLang="en-US" sz="3600" b="1" dirty="0" smtClean="0">
                <a:solidFill>
                  <a:schemeClr val="accent2"/>
                </a:solidFill>
                <a:latin typeface="Century Gothic" panose="020B0502020202020204" pitchFamily="34" charset="0"/>
              </a:rPr>
              <a:t>Preventing poisoning</a:t>
            </a:r>
          </a:p>
          <a:p>
            <a:pPr algn="ctr" defTabSz="914400" eaLnBrk="1" hangingPunct="1">
              <a:spcBef>
                <a:spcPts val="0"/>
              </a:spcBef>
              <a:buFontTx/>
              <a:buNone/>
            </a:pPr>
            <a:endParaRPr lang="en-GB" altLang="en-US" sz="1200" b="1" dirty="0" smtClean="0">
              <a:solidFill>
                <a:schemeClr val="bg1"/>
              </a:solidFill>
              <a:latin typeface="Century Gothic" panose="020B0502020202020204" pitchFamily="34" charset="0"/>
            </a:endParaRPr>
          </a:p>
        </p:txBody>
      </p:sp>
      <p:sp>
        <p:nvSpPr>
          <p:cNvPr id="2" name="Rectangle 1"/>
          <p:cNvSpPr/>
          <p:nvPr/>
        </p:nvSpPr>
        <p:spPr>
          <a:xfrm>
            <a:off x="756457" y="2706852"/>
            <a:ext cx="4572000" cy="3416320"/>
          </a:xfrm>
          <a:prstGeom prst="rect">
            <a:avLst/>
          </a:prstGeom>
        </p:spPr>
        <p:txBody>
          <a:bodyPr>
            <a:spAutoFit/>
          </a:bodyPr>
          <a:lstStyle/>
          <a:p>
            <a:r>
              <a:rPr lang="en-GB" altLang="en-US" sz="2400" b="1" dirty="0" smtClean="0">
                <a:solidFill>
                  <a:schemeClr val="bg1"/>
                </a:solidFill>
                <a:latin typeface="Century Gothic" panose="020B0502020202020204" pitchFamily="34" charset="0"/>
              </a:rPr>
              <a:t>Inquisitive young ones will love to explore different surroundings.</a:t>
            </a:r>
            <a:endParaRPr lang="en-GB" altLang="en-US" sz="2400" b="1" dirty="0">
              <a:solidFill>
                <a:srgbClr val="FFFF00"/>
              </a:solidFill>
              <a:latin typeface="Century Gothic" panose="020B0502020202020204" pitchFamily="34" charset="0"/>
            </a:endParaRPr>
          </a:p>
          <a:p>
            <a:endParaRPr lang="en-GB" altLang="en-US" sz="2400" b="1" dirty="0" smtClean="0">
              <a:solidFill>
                <a:srgbClr val="FFFF00"/>
              </a:solidFill>
              <a:latin typeface="Century Gothic" panose="020B0502020202020204" pitchFamily="34" charset="0"/>
            </a:endParaRPr>
          </a:p>
          <a:p>
            <a:r>
              <a:rPr lang="en-GB" altLang="en-US" sz="2400" b="1" dirty="0" smtClean="0">
                <a:solidFill>
                  <a:srgbClr val="FFFF00"/>
                </a:solidFill>
                <a:latin typeface="Century Gothic" panose="020B0502020202020204" pitchFamily="34" charset="0"/>
              </a:rPr>
              <a:t>Get a step ahead by looking out for things that could be inn easy reach for our convenience but are then easy for them to discover.</a:t>
            </a:r>
            <a:endParaRPr lang="en-GB" altLang="en-US" sz="2400" b="1" dirty="0">
              <a:solidFill>
                <a:srgbClr val="FFFF00"/>
              </a:solidFill>
              <a:latin typeface="Century Gothic" panose="020B0502020202020204" pitchFamily="34" charset="0"/>
            </a:endParaRPr>
          </a:p>
        </p:txBody>
      </p:sp>
    </p:spTree>
    <p:extLst>
      <p:ext uri="{BB962C8B-B14F-4D97-AF65-F5344CB8AC3E}">
        <p14:creationId xmlns:p14="http://schemas.microsoft.com/office/powerpoint/2010/main" val="4011579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40465" y="1397508"/>
            <a:ext cx="7508136"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lr>
                <a:schemeClr val="tx1"/>
              </a:buClr>
              <a:buChar char="–"/>
              <a:defRPr sz="2000">
                <a:solidFill>
                  <a:schemeClr val="bg2"/>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514600" indent="-228600" algn="l" rtl="0" fontAlgn="base">
              <a:spcBef>
                <a:spcPct val="20000"/>
              </a:spcBef>
              <a:spcAft>
                <a:spcPct val="0"/>
              </a:spcAft>
              <a:buClr>
                <a:schemeClr val="accent1"/>
              </a:buClr>
              <a:buChar char="•"/>
              <a:defRPr sz="2000">
                <a:solidFill>
                  <a:schemeClr val="bg2"/>
                </a:solidFill>
                <a:latin typeface="+mn-lt"/>
              </a:defRPr>
            </a:lvl6pPr>
            <a:lvl7pPr marL="2971800" indent="-228600" algn="l" rtl="0" fontAlgn="base">
              <a:spcBef>
                <a:spcPct val="20000"/>
              </a:spcBef>
              <a:spcAft>
                <a:spcPct val="0"/>
              </a:spcAft>
              <a:buClr>
                <a:schemeClr val="accent1"/>
              </a:buClr>
              <a:buChar char="•"/>
              <a:defRPr sz="2000">
                <a:solidFill>
                  <a:schemeClr val="bg2"/>
                </a:solidFill>
                <a:latin typeface="+mn-lt"/>
              </a:defRPr>
            </a:lvl7pPr>
            <a:lvl8pPr marL="3429000" indent="-228600" algn="l" rtl="0" fontAlgn="base">
              <a:spcBef>
                <a:spcPct val="20000"/>
              </a:spcBef>
              <a:spcAft>
                <a:spcPct val="0"/>
              </a:spcAft>
              <a:buClr>
                <a:schemeClr val="accent1"/>
              </a:buClr>
              <a:buChar char="•"/>
              <a:defRPr sz="2000">
                <a:solidFill>
                  <a:schemeClr val="bg2"/>
                </a:solidFill>
                <a:latin typeface="+mn-lt"/>
              </a:defRPr>
            </a:lvl8pPr>
            <a:lvl9pPr marL="3886200" indent="-228600" algn="l" rtl="0" fontAlgn="base">
              <a:spcBef>
                <a:spcPct val="20000"/>
              </a:spcBef>
              <a:spcAft>
                <a:spcPct val="0"/>
              </a:spcAft>
              <a:buClr>
                <a:schemeClr val="accent1"/>
              </a:buClr>
              <a:buChar char="•"/>
              <a:defRPr sz="2000">
                <a:solidFill>
                  <a:schemeClr val="bg2"/>
                </a:solidFill>
                <a:latin typeface="+mn-lt"/>
              </a:defRPr>
            </a:lvl9pPr>
          </a:lstStyle>
          <a:p>
            <a:pPr marL="0" indent="0" defTabSz="914400">
              <a:lnSpc>
                <a:spcPct val="90000"/>
              </a:lnSpc>
              <a:buSzPct val="100000"/>
              <a:buFont typeface="Wingdings" pitchFamily="2" charset="2"/>
              <a:buNone/>
            </a:pPr>
            <a:r>
              <a:rPr lang="en-GB" sz="3600" b="1" kern="0" dirty="0" smtClean="0">
                <a:solidFill>
                  <a:schemeClr val="accent2"/>
                </a:solidFill>
                <a:latin typeface="Century Gothic" panose="020B0502020202020204" pitchFamily="34" charset="0"/>
              </a:rPr>
              <a:t>Preventing Drowning</a:t>
            </a:r>
          </a:p>
          <a:p>
            <a:pPr marL="0" indent="0" defTabSz="914400">
              <a:lnSpc>
                <a:spcPct val="90000"/>
              </a:lnSpc>
              <a:buSzPct val="100000"/>
              <a:buFont typeface="Wingdings" pitchFamily="2" charset="2"/>
              <a:buNone/>
            </a:pPr>
            <a:endParaRPr lang="en-GB" sz="1400" b="1" kern="0" dirty="0">
              <a:solidFill>
                <a:srgbClr val="FFFFFF"/>
              </a:solidFill>
              <a:latin typeface="Century Gothic" panose="020B0502020202020204" pitchFamily="34" charset="0"/>
            </a:endParaRPr>
          </a:p>
          <a:p>
            <a:pPr marL="0" indent="0" defTabSz="914400">
              <a:lnSpc>
                <a:spcPct val="90000"/>
              </a:lnSpc>
              <a:buSzPct val="100000"/>
              <a:buFont typeface="Wingdings" pitchFamily="2" charset="2"/>
              <a:buNone/>
            </a:pPr>
            <a:r>
              <a:rPr lang="en-GB" sz="2400" b="1" kern="0" dirty="0" smtClean="0">
                <a:solidFill>
                  <a:srgbClr val="FFFFFF"/>
                </a:solidFill>
                <a:latin typeface="Century Gothic" panose="020B0502020202020204" pitchFamily="34" charset="0"/>
              </a:rPr>
              <a:t>A small child can drown in as little as 3 cm of water!  </a:t>
            </a:r>
          </a:p>
          <a:p>
            <a:pPr marL="0" indent="0" defTabSz="914400">
              <a:lnSpc>
                <a:spcPct val="90000"/>
              </a:lnSpc>
              <a:buSzPct val="100000"/>
              <a:buFont typeface="Wingdings" pitchFamily="2" charset="2"/>
              <a:buNone/>
            </a:pPr>
            <a:endParaRPr lang="en-GB" sz="1400" b="1" kern="0" dirty="0">
              <a:solidFill>
                <a:srgbClr val="FFFFFF"/>
              </a:solidFill>
              <a:latin typeface="Century Gothic" panose="020B0502020202020204" pitchFamily="34" charset="0"/>
            </a:endParaRPr>
          </a:p>
          <a:p>
            <a:pPr defTabSz="914400">
              <a:lnSpc>
                <a:spcPct val="90000"/>
              </a:lnSpc>
              <a:buClr>
                <a:schemeClr val="bg1"/>
              </a:buClr>
              <a:buSzPct val="100000"/>
              <a:buFont typeface="Arial" panose="020B0604020202020204" pitchFamily="34" charset="0"/>
              <a:buChar char="•"/>
            </a:pPr>
            <a:r>
              <a:rPr lang="en-GB" sz="2400" b="1" kern="0" dirty="0" smtClean="0">
                <a:solidFill>
                  <a:srgbClr val="FFFF00"/>
                </a:solidFill>
                <a:latin typeface="Century Gothic" panose="020B0502020202020204" pitchFamily="34" charset="0"/>
              </a:rPr>
              <a:t>Beware of ponds and other containers that can collect water such as paddling pools, sand pits and buckets.  Restrict access with fencing and do not leave things (e.g. buckets) around that water can collect in.</a:t>
            </a:r>
          </a:p>
          <a:p>
            <a:pPr defTabSz="914400">
              <a:lnSpc>
                <a:spcPct val="90000"/>
              </a:lnSpc>
              <a:buClr>
                <a:schemeClr val="bg1"/>
              </a:buClr>
              <a:buSzPct val="100000"/>
              <a:buFont typeface="Arial" panose="020B0604020202020204" pitchFamily="34" charset="0"/>
              <a:buChar char="•"/>
            </a:pPr>
            <a:endParaRPr lang="en-GB" sz="1400" b="1" kern="0" dirty="0">
              <a:solidFill>
                <a:srgbClr val="FFFFFF"/>
              </a:solidFill>
              <a:latin typeface="Century Gothic" panose="020B0502020202020204" pitchFamily="34" charset="0"/>
            </a:endParaRPr>
          </a:p>
          <a:p>
            <a:pPr defTabSz="914400">
              <a:lnSpc>
                <a:spcPct val="90000"/>
              </a:lnSpc>
              <a:buClr>
                <a:schemeClr val="bg1"/>
              </a:buClr>
              <a:buSzPct val="100000"/>
              <a:buFont typeface="Arial" panose="020B0604020202020204" pitchFamily="34" charset="0"/>
              <a:buChar char="•"/>
            </a:pPr>
            <a:r>
              <a:rPr lang="en-GB" sz="2400" b="1" kern="0" dirty="0" smtClean="0">
                <a:solidFill>
                  <a:srgbClr val="FFFFFF"/>
                </a:solidFill>
                <a:latin typeface="Century Gothic" panose="020B0502020202020204" pitchFamily="34" charset="0"/>
              </a:rPr>
              <a:t>Always supervise bath time.  Be careful with bath seats – these can tip over and, if unattended, the baby will not be able to lift themselves out of the water.</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3933" r="12376"/>
          <a:stretch/>
        </p:blipFill>
        <p:spPr>
          <a:xfrm>
            <a:off x="7324726" y="5219700"/>
            <a:ext cx="1730096" cy="1133475"/>
          </a:xfrm>
          <a:prstGeom prst="rect">
            <a:avLst/>
          </a:prstGeom>
        </p:spPr>
      </p:pic>
    </p:spTree>
    <p:extLst>
      <p:ext uri="{BB962C8B-B14F-4D97-AF65-F5344CB8AC3E}">
        <p14:creationId xmlns:p14="http://schemas.microsoft.com/office/powerpoint/2010/main" val="2593111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999" y="2543695"/>
            <a:ext cx="4373881" cy="3952355"/>
          </a:xfrm>
        </p:spPr>
        <p:txBody>
          <a:bodyPr anchor="t">
            <a:noAutofit/>
          </a:bodyPr>
          <a:lstStyle/>
          <a:p>
            <a:pPr algn="l">
              <a:lnSpc>
                <a:spcPct val="100000"/>
              </a:lnSpc>
            </a:pPr>
            <a:r>
              <a:rPr lang="en-GB" sz="2400" b="1" dirty="0" smtClean="0">
                <a:solidFill>
                  <a:schemeClr val="bg1"/>
                </a:solidFill>
                <a:latin typeface="Century Gothic" panose="020B0502020202020204" pitchFamily="34" charset="0"/>
              </a:rPr>
              <a:t/>
            </a:r>
            <a:br>
              <a:rPr lang="en-GB" sz="2400" b="1" dirty="0" smtClean="0">
                <a:solidFill>
                  <a:schemeClr val="bg1"/>
                </a:solidFill>
                <a:latin typeface="Century Gothic" panose="020B0502020202020204" pitchFamily="34" charset="0"/>
              </a:rPr>
            </a:br>
            <a:r>
              <a:rPr lang="en-GB" sz="2400" b="1" dirty="0">
                <a:solidFill>
                  <a:schemeClr val="bg1"/>
                </a:solidFill>
                <a:latin typeface="Century Gothic" panose="020B0502020202020204" pitchFamily="34" charset="0"/>
              </a:rPr>
              <a:t/>
            </a:r>
            <a:br>
              <a:rPr lang="en-GB" sz="2400" b="1" dirty="0">
                <a:solidFill>
                  <a:schemeClr val="bg1"/>
                </a:solidFill>
                <a:latin typeface="Century Gothic" panose="020B0502020202020204" pitchFamily="34" charset="0"/>
              </a:rPr>
            </a:br>
            <a:r>
              <a:rPr lang="en-GB" sz="2400" b="1" dirty="0" smtClean="0">
                <a:solidFill>
                  <a:schemeClr val="bg1"/>
                </a:solidFill>
                <a:latin typeface="Century Gothic" panose="020B0502020202020204" pitchFamily="34" charset="0"/>
              </a:rPr>
              <a:t>Loose Window Blind </a:t>
            </a:r>
            <a:r>
              <a:rPr lang="en-GB" sz="2400" b="1" dirty="0">
                <a:solidFill>
                  <a:schemeClr val="bg1"/>
                </a:solidFill>
                <a:latin typeface="Century Gothic" panose="020B0502020202020204" pitchFamily="34" charset="0"/>
              </a:rPr>
              <a:t>cords can be a risk to </a:t>
            </a:r>
            <a:r>
              <a:rPr lang="en-GB" sz="2400" b="1" dirty="0" smtClean="0">
                <a:solidFill>
                  <a:schemeClr val="bg1"/>
                </a:solidFill>
                <a:latin typeface="Century Gothic" panose="020B0502020202020204" pitchFamily="34" charset="0"/>
              </a:rPr>
              <a:t>babies and </a:t>
            </a:r>
            <a:r>
              <a:rPr lang="en-GB" sz="2400" b="1" dirty="0">
                <a:solidFill>
                  <a:schemeClr val="bg1"/>
                </a:solidFill>
                <a:latin typeface="Century Gothic" panose="020B0502020202020204" pitchFamily="34" charset="0"/>
              </a:rPr>
              <a:t>small </a:t>
            </a:r>
            <a:r>
              <a:rPr lang="en-GB" sz="2400" b="1" dirty="0" smtClean="0">
                <a:solidFill>
                  <a:schemeClr val="bg1"/>
                </a:solidFill>
                <a:latin typeface="Century Gothic" panose="020B0502020202020204" pitchFamily="34" charset="0"/>
              </a:rPr>
              <a:t>children.  If looped cords and chains can be reached they </a:t>
            </a:r>
            <a:r>
              <a:rPr lang="en-GB" sz="2400" b="1" dirty="0">
                <a:solidFill>
                  <a:schemeClr val="bg1"/>
                </a:solidFill>
                <a:latin typeface="Century Gothic" panose="020B0502020202020204" pitchFamily="34" charset="0"/>
              </a:rPr>
              <a:t>could injure or strangle </a:t>
            </a:r>
            <a:r>
              <a:rPr lang="en-GB" sz="2400" b="1" dirty="0" smtClean="0">
                <a:solidFill>
                  <a:schemeClr val="bg1"/>
                </a:solidFill>
                <a:latin typeface="Century Gothic" panose="020B0502020202020204" pitchFamily="34" charset="0"/>
              </a:rPr>
              <a:t>themselves.  </a:t>
            </a:r>
            <a:br>
              <a:rPr lang="en-GB" sz="2400" b="1" dirty="0" smtClean="0">
                <a:solidFill>
                  <a:schemeClr val="bg1"/>
                </a:solidFill>
                <a:latin typeface="Century Gothic" panose="020B0502020202020204" pitchFamily="34" charset="0"/>
              </a:rPr>
            </a:br>
            <a:endParaRPr lang="en-GB" sz="2400" b="1" dirty="0">
              <a:solidFill>
                <a:srgbClr val="FFFF00"/>
              </a:solidFill>
              <a:latin typeface="Century Gothic" panose="020B0502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098" b="4045"/>
          <a:stretch/>
        </p:blipFill>
        <p:spPr>
          <a:xfrm>
            <a:off x="4962698" y="2179822"/>
            <a:ext cx="2985656" cy="4505310"/>
          </a:xfrm>
          <a:prstGeom prst="rect">
            <a:avLst/>
          </a:prstGeom>
        </p:spPr>
      </p:pic>
      <p:sp>
        <p:nvSpPr>
          <p:cNvPr id="5" name="Rectangle 3"/>
          <p:cNvSpPr txBox="1">
            <a:spLocks noChangeArrowheads="1"/>
          </p:cNvSpPr>
          <p:nvPr/>
        </p:nvSpPr>
        <p:spPr bwMode="auto">
          <a:xfrm>
            <a:off x="440218" y="1580388"/>
            <a:ext cx="7508136" cy="77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lr>
                <a:schemeClr val="tx1"/>
              </a:buClr>
              <a:buChar char="–"/>
              <a:defRPr sz="2000">
                <a:solidFill>
                  <a:schemeClr val="bg2"/>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514600" indent="-228600" algn="l" rtl="0" fontAlgn="base">
              <a:spcBef>
                <a:spcPct val="20000"/>
              </a:spcBef>
              <a:spcAft>
                <a:spcPct val="0"/>
              </a:spcAft>
              <a:buClr>
                <a:schemeClr val="accent1"/>
              </a:buClr>
              <a:buChar char="•"/>
              <a:defRPr sz="2000">
                <a:solidFill>
                  <a:schemeClr val="bg2"/>
                </a:solidFill>
                <a:latin typeface="+mn-lt"/>
              </a:defRPr>
            </a:lvl6pPr>
            <a:lvl7pPr marL="2971800" indent="-228600" algn="l" rtl="0" fontAlgn="base">
              <a:spcBef>
                <a:spcPct val="20000"/>
              </a:spcBef>
              <a:spcAft>
                <a:spcPct val="0"/>
              </a:spcAft>
              <a:buClr>
                <a:schemeClr val="accent1"/>
              </a:buClr>
              <a:buChar char="•"/>
              <a:defRPr sz="2000">
                <a:solidFill>
                  <a:schemeClr val="bg2"/>
                </a:solidFill>
                <a:latin typeface="+mn-lt"/>
              </a:defRPr>
            </a:lvl7pPr>
            <a:lvl8pPr marL="3429000" indent="-228600" algn="l" rtl="0" fontAlgn="base">
              <a:spcBef>
                <a:spcPct val="20000"/>
              </a:spcBef>
              <a:spcAft>
                <a:spcPct val="0"/>
              </a:spcAft>
              <a:buClr>
                <a:schemeClr val="accent1"/>
              </a:buClr>
              <a:buChar char="•"/>
              <a:defRPr sz="2000">
                <a:solidFill>
                  <a:schemeClr val="bg2"/>
                </a:solidFill>
                <a:latin typeface="+mn-lt"/>
              </a:defRPr>
            </a:lvl8pPr>
            <a:lvl9pPr marL="3886200" indent="-228600" algn="l" rtl="0" fontAlgn="base">
              <a:spcBef>
                <a:spcPct val="20000"/>
              </a:spcBef>
              <a:spcAft>
                <a:spcPct val="0"/>
              </a:spcAft>
              <a:buClr>
                <a:schemeClr val="accent1"/>
              </a:buClr>
              <a:buChar char="•"/>
              <a:defRPr sz="2000">
                <a:solidFill>
                  <a:schemeClr val="bg2"/>
                </a:solidFill>
                <a:latin typeface="+mn-lt"/>
              </a:defRPr>
            </a:lvl9pPr>
          </a:lstStyle>
          <a:p>
            <a:pPr marL="0" indent="0" defTabSz="914400">
              <a:lnSpc>
                <a:spcPct val="90000"/>
              </a:lnSpc>
              <a:buSzPct val="100000"/>
              <a:buFont typeface="Wingdings" pitchFamily="2" charset="2"/>
              <a:buNone/>
            </a:pPr>
            <a:r>
              <a:rPr lang="en-GB" sz="3600" b="1" kern="0" dirty="0">
                <a:solidFill>
                  <a:schemeClr val="accent2"/>
                </a:solidFill>
                <a:latin typeface="Century Gothic" panose="020B0502020202020204" pitchFamily="34" charset="0"/>
              </a:rPr>
              <a:t>W</a:t>
            </a:r>
            <a:r>
              <a:rPr lang="en-GB" sz="3600" b="1" kern="0" dirty="0" smtClean="0">
                <a:solidFill>
                  <a:schemeClr val="accent2"/>
                </a:solidFill>
                <a:latin typeface="Century Gothic" panose="020B0502020202020204" pitchFamily="34" charset="0"/>
              </a:rPr>
              <a:t>indow Blind Cord safety</a:t>
            </a:r>
            <a:endParaRPr lang="en-GB" sz="2400" b="1" kern="0" dirty="0" smtClean="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274311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oped cords 2"/>
          <p:cNvPicPr>
            <a:picLocks noChangeAspect="1" noChangeArrowheads="1"/>
          </p:cNvPicPr>
          <p:nvPr/>
        </p:nvPicPr>
        <p:blipFill>
          <a:blip r:embed="rId2">
            <a:extLst>
              <a:ext uri="{28A0092B-C50C-407E-A947-70E740481C1C}">
                <a14:useLocalDpi xmlns:a14="http://schemas.microsoft.com/office/drawing/2010/main" val="0"/>
              </a:ext>
            </a:extLst>
          </a:blip>
          <a:srcRect l="20621"/>
          <a:stretch>
            <a:fillRect/>
          </a:stretch>
        </p:blipFill>
        <p:spPr bwMode="auto">
          <a:xfrm>
            <a:off x="1072928" y="4175125"/>
            <a:ext cx="2554287"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looped cords 4"/>
          <p:cNvPicPr>
            <a:picLocks noChangeAspect="1" noChangeArrowheads="1"/>
          </p:cNvPicPr>
          <p:nvPr/>
        </p:nvPicPr>
        <p:blipFill>
          <a:blip r:embed="rId3">
            <a:extLst>
              <a:ext uri="{28A0092B-C50C-407E-A947-70E740481C1C}">
                <a14:useLocalDpi xmlns:a14="http://schemas.microsoft.com/office/drawing/2010/main" val="0"/>
              </a:ext>
            </a:extLst>
          </a:blip>
          <a:srcRect l="8888" t="5902" r="21342" b="23230"/>
          <a:stretch>
            <a:fillRect/>
          </a:stretch>
        </p:blipFill>
        <p:spPr bwMode="auto">
          <a:xfrm>
            <a:off x="936625" y="2029757"/>
            <a:ext cx="267493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beaded looped cor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69" y="3271561"/>
            <a:ext cx="1516062"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28575" y="1324355"/>
            <a:ext cx="42553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1" hangingPunct="1">
              <a:spcBef>
                <a:spcPct val="0"/>
              </a:spcBef>
              <a:buFontTx/>
              <a:buNone/>
            </a:pPr>
            <a:r>
              <a:rPr lang="en-GB" altLang="en-US" b="1" dirty="0">
                <a:solidFill>
                  <a:srgbClr val="FFFFFF"/>
                </a:solidFill>
                <a:latin typeface="Century Gothic" panose="020B0502020202020204" pitchFamily="34" charset="0"/>
              </a:rPr>
              <a:t>Looped Blind Cords</a:t>
            </a:r>
          </a:p>
        </p:txBody>
      </p:sp>
      <p:sp>
        <p:nvSpPr>
          <p:cNvPr id="8" name="TextBox 1"/>
          <p:cNvSpPr txBox="1">
            <a:spLocks noChangeArrowheads="1"/>
          </p:cNvSpPr>
          <p:nvPr/>
        </p:nvSpPr>
        <p:spPr bwMode="auto">
          <a:xfrm>
            <a:off x="3708400" y="2713038"/>
            <a:ext cx="11509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eaLnBrk="1" hangingPunct="1">
              <a:spcBef>
                <a:spcPct val="0"/>
              </a:spcBef>
              <a:buFontTx/>
              <a:buNone/>
            </a:pPr>
            <a:r>
              <a:rPr lang="en-GB" altLang="en-US" sz="9600" b="1" dirty="0">
                <a:solidFill>
                  <a:srgbClr val="FFFFFF"/>
                </a:solidFill>
                <a:latin typeface="Century Gothic" panose="020B0502020202020204" pitchFamily="34" charset="0"/>
              </a:rPr>
              <a:t>+</a:t>
            </a:r>
          </a:p>
        </p:txBody>
      </p:sp>
      <p:pic>
        <p:nvPicPr>
          <p:cNvPr id="10" name="Picture 3" descr="blind cords boy near window"/>
          <p:cNvPicPr>
            <a:picLocks noChangeAspect="1" noChangeArrowheads="1"/>
          </p:cNvPicPr>
          <p:nvPr/>
        </p:nvPicPr>
        <p:blipFill>
          <a:blip r:embed="rId5">
            <a:extLst>
              <a:ext uri="{28A0092B-C50C-407E-A947-70E740481C1C}">
                <a14:useLocalDpi xmlns:a14="http://schemas.microsoft.com/office/drawing/2010/main" val="0"/>
              </a:ext>
            </a:extLst>
          </a:blip>
          <a:srcRect l="21001" t="21492"/>
          <a:stretch>
            <a:fillRect/>
          </a:stretch>
        </p:blipFill>
        <p:spPr bwMode="auto">
          <a:xfrm>
            <a:off x="5886317" y="1909129"/>
            <a:ext cx="1619835" cy="241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
          <p:cNvSpPr txBox="1">
            <a:spLocks noChangeArrowheads="1"/>
          </p:cNvSpPr>
          <p:nvPr/>
        </p:nvSpPr>
        <p:spPr bwMode="auto">
          <a:xfrm>
            <a:off x="4283967" y="1324354"/>
            <a:ext cx="48245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1" hangingPunct="1">
              <a:spcBef>
                <a:spcPct val="0"/>
              </a:spcBef>
              <a:buFontTx/>
              <a:buNone/>
            </a:pPr>
            <a:r>
              <a:rPr lang="en-GB" altLang="en-US" b="1" dirty="0" smtClean="0">
                <a:solidFill>
                  <a:srgbClr val="FFFFFF"/>
                </a:solidFill>
                <a:latin typeface="Century Gothic" panose="020B0502020202020204" pitchFamily="34" charset="0"/>
              </a:rPr>
              <a:t>Access</a:t>
            </a:r>
            <a:endParaRPr lang="en-GB" altLang="en-US" b="1" dirty="0">
              <a:solidFill>
                <a:srgbClr val="FFFFFF"/>
              </a:solidFill>
              <a:latin typeface="Century Gothic" panose="020B050202020202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6379" y="4527296"/>
            <a:ext cx="2799712" cy="1867408"/>
          </a:xfrm>
          <a:prstGeom prst="rect">
            <a:avLst/>
          </a:prstGeom>
        </p:spPr>
      </p:pic>
    </p:spTree>
    <p:extLst>
      <p:ext uri="{BB962C8B-B14F-4D97-AF65-F5344CB8AC3E}">
        <p14:creationId xmlns:p14="http://schemas.microsoft.com/office/powerpoint/2010/main" val="3848521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by doll caught in cord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795" y="2537421"/>
            <a:ext cx="4448175"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4041329" y="1456929"/>
            <a:ext cx="53292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1" hangingPunct="1">
              <a:spcBef>
                <a:spcPct val="0"/>
              </a:spcBef>
              <a:buFontTx/>
              <a:buNone/>
            </a:pPr>
            <a:r>
              <a:rPr lang="en-GB" altLang="en-US" sz="4000" b="1" dirty="0">
                <a:solidFill>
                  <a:srgbClr val="FFFFFF"/>
                </a:solidFill>
                <a:latin typeface="Century Gothic" panose="020B0502020202020204" pitchFamily="34" charset="0"/>
              </a:rPr>
              <a:t>Can lead to this….</a:t>
            </a:r>
          </a:p>
        </p:txBody>
      </p:sp>
      <p:pic>
        <p:nvPicPr>
          <p:cNvPr id="4" name="Picture 4" descr="Baby doll caught in cord 1"/>
          <p:cNvPicPr>
            <a:picLocks noChangeAspect="1" noChangeArrowheads="1"/>
          </p:cNvPicPr>
          <p:nvPr/>
        </p:nvPicPr>
        <p:blipFill>
          <a:blip r:embed="rId3">
            <a:extLst>
              <a:ext uri="{28A0092B-C50C-407E-A947-70E740481C1C}">
                <a14:useLocalDpi xmlns:a14="http://schemas.microsoft.com/office/drawing/2010/main" val="0"/>
              </a:ext>
            </a:extLst>
          </a:blip>
          <a:srcRect l="15787" r="8162"/>
          <a:stretch>
            <a:fillRect/>
          </a:stretch>
        </p:blipFill>
        <p:spPr bwMode="auto">
          <a:xfrm>
            <a:off x="251520" y="1600796"/>
            <a:ext cx="4016375"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746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64289" y="1381125"/>
            <a:ext cx="8229600" cy="4523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lr>
                <a:schemeClr val="tx1"/>
              </a:buClr>
              <a:buChar char="–"/>
              <a:defRPr sz="2000">
                <a:solidFill>
                  <a:schemeClr val="bg2"/>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514600" indent="-228600" algn="l" rtl="0" fontAlgn="base">
              <a:spcBef>
                <a:spcPct val="20000"/>
              </a:spcBef>
              <a:spcAft>
                <a:spcPct val="0"/>
              </a:spcAft>
              <a:buClr>
                <a:schemeClr val="accent1"/>
              </a:buClr>
              <a:buChar char="•"/>
              <a:defRPr sz="2000">
                <a:solidFill>
                  <a:schemeClr val="bg2"/>
                </a:solidFill>
                <a:latin typeface="+mn-lt"/>
              </a:defRPr>
            </a:lvl6pPr>
            <a:lvl7pPr marL="2971800" indent="-228600" algn="l" rtl="0" fontAlgn="base">
              <a:spcBef>
                <a:spcPct val="20000"/>
              </a:spcBef>
              <a:spcAft>
                <a:spcPct val="0"/>
              </a:spcAft>
              <a:buClr>
                <a:schemeClr val="accent1"/>
              </a:buClr>
              <a:buChar char="•"/>
              <a:defRPr sz="2000">
                <a:solidFill>
                  <a:schemeClr val="bg2"/>
                </a:solidFill>
                <a:latin typeface="+mn-lt"/>
              </a:defRPr>
            </a:lvl7pPr>
            <a:lvl8pPr marL="3429000" indent="-228600" algn="l" rtl="0" fontAlgn="base">
              <a:spcBef>
                <a:spcPct val="20000"/>
              </a:spcBef>
              <a:spcAft>
                <a:spcPct val="0"/>
              </a:spcAft>
              <a:buClr>
                <a:schemeClr val="accent1"/>
              </a:buClr>
              <a:buChar char="•"/>
              <a:defRPr sz="2000">
                <a:solidFill>
                  <a:schemeClr val="bg2"/>
                </a:solidFill>
                <a:latin typeface="+mn-lt"/>
              </a:defRPr>
            </a:lvl8pPr>
            <a:lvl9pPr marL="3886200" indent="-228600" algn="l" rtl="0" fontAlgn="base">
              <a:spcBef>
                <a:spcPct val="20000"/>
              </a:spcBef>
              <a:spcAft>
                <a:spcPct val="0"/>
              </a:spcAft>
              <a:buClr>
                <a:schemeClr val="accent1"/>
              </a:buClr>
              <a:buChar char="•"/>
              <a:defRPr sz="2000">
                <a:solidFill>
                  <a:schemeClr val="bg2"/>
                </a:solidFill>
                <a:latin typeface="+mn-lt"/>
              </a:defRPr>
            </a:lvl9pPr>
          </a:lstStyle>
          <a:p>
            <a:pPr marL="0" indent="0" defTabSz="914400">
              <a:lnSpc>
                <a:spcPct val="90000"/>
              </a:lnSpc>
              <a:buSzPct val="100000"/>
              <a:buFont typeface="Wingdings" pitchFamily="2" charset="2"/>
              <a:buNone/>
            </a:pPr>
            <a:r>
              <a:rPr lang="en-GB" sz="3600" b="1" kern="0" dirty="0" smtClean="0">
                <a:solidFill>
                  <a:schemeClr val="accent2"/>
                </a:solidFill>
                <a:latin typeface="Century Gothic" panose="020B0502020202020204" pitchFamily="34" charset="0"/>
              </a:rPr>
              <a:t>So what should I do?</a:t>
            </a:r>
            <a:endParaRPr lang="en-GB" sz="3600" kern="0" dirty="0" smtClean="0">
              <a:solidFill>
                <a:schemeClr val="accent2"/>
              </a:solidFill>
              <a:latin typeface="Century Gothic" panose="020B0502020202020204" pitchFamily="34" charset="0"/>
            </a:endParaRPr>
          </a:p>
          <a:p>
            <a:pPr marL="0" indent="0" defTabSz="914400">
              <a:lnSpc>
                <a:spcPct val="90000"/>
              </a:lnSpc>
              <a:buClrTx/>
              <a:buSzPct val="50000"/>
              <a:buNone/>
            </a:pPr>
            <a:endParaRPr lang="en-GB" sz="1400" b="1" kern="0" dirty="0" smtClean="0">
              <a:solidFill>
                <a:srgbClr val="FFFFFF"/>
              </a:solidFill>
              <a:latin typeface="Century Gothic" panose="020B0502020202020204" pitchFamily="34" charset="0"/>
            </a:endParaRPr>
          </a:p>
          <a:p>
            <a:pPr defTabSz="914400">
              <a:lnSpc>
                <a:spcPct val="90000"/>
              </a:lnSpc>
              <a:buClrTx/>
              <a:buSzPct val="50000"/>
            </a:pPr>
            <a:r>
              <a:rPr lang="en-GB" sz="2400" b="1" kern="0" dirty="0" smtClean="0">
                <a:solidFill>
                  <a:srgbClr val="FFFF00"/>
                </a:solidFill>
                <a:latin typeface="Century Gothic" panose="020B0502020202020204" pitchFamily="34" charset="0"/>
              </a:rPr>
              <a:t>Keep </a:t>
            </a:r>
            <a:r>
              <a:rPr lang="en-GB" sz="2400" b="1" kern="0" dirty="0">
                <a:solidFill>
                  <a:srgbClr val="FFFF00"/>
                </a:solidFill>
                <a:latin typeface="Century Gothic" panose="020B0502020202020204" pitchFamily="34" charset="0"/>
              </a:rPr>
              <a:t>cords out of </a:t>
            </a:r>
            <a:r>
              <a:rPr lang="en-GB" sz="2400" b="1" kern="0" dirty="0" smtClean="0">
                <a:solidFill>
                  <a:srgbClr val="FFFF00"/>
                </a:solidFill>
                <a:latin typeface="Century Gothic" panose="020B0502020202020204" pitchFamily="34" charset="0"/>
              </a:rPr>
              <a:t>reach</a:t>
            </a:r>
          </a:p>
          <a:p>
            <a:pPr lvl="1" defTabSz="914400">
              <a:lnSpc>
                <a:spcPct val="90000"/>
              </a:lnSpc>
              <a:buClrTx/>
              <a:buSzPct val="50000"/>
            </a:pPr>
            <a:r>
              <a:rPr lang="en-GB" sz="2400" b="1" kern="0" dirty="0" smtClean="0">
                <a:solidFill>
                  <a:srgbClr val="FFFF00"/>
                </a:solidFill>
                <a:latin typeface="Century Gothic" panose="020B0502020202020204" pitchFamily="34" charset="0"/>
              </a:rPr>
              <a:t>safety </a:t>
            </a:r>
            <a:r>
              <a:rPr lang="en-GB" sz="2400" b="1" kern="0" dirty="0">
                <a:solidFill>
                  <a:srgbClr val="FFFF00"/>
                </a:solidFill>
                <a:latin typeface="Century Gothic" panose="020B0502020202020204" pitchFamily="34" charset="0"/>
              </a:rPr>
              <a:t>devices can be </a:t>
            </a:r>
            <a:r>
              <a:rPr lang="en-GB" sz="2400" b="1" kern="0" dirty="0" smtClean="0">
                <a:solidFill>
                  <a:srgbClr val="FFFF00"/>
                </a:solidFill>
                <a:latin typeface="Century Gothic" panose="020B0502020202020204" pitchFamily="34" charset="0"/>
              </a:rPr>
              <a:t>retro-fitted to existing blinds.</a:t>
            </a:r>
          </a:p>
          <a:p>
            <a:pPr marL="0" indent="0" defTabSz="914400">
              <a:lnSpc>
                <a:spcPct val="90000"/>
              </a:lnSpc>
              <a:buClrTx/>
              <a:buSzPct val="50000"/>
              <a:buNone/>
            </a:pPr>
            <a:endParaRPr lang="en-GB" sz="2400" b="1" kern="0" dirty="0">
              <a:solidFill>
                <a:srgbClr val="FFFF00"/>
              </a:solidFill>
              <a:latin typeface="Century Gothic" panose="020B0502020202020204" pitchFamily="34" charset="0"/>
            </a:endParaRPr>
          </a:p>
          <a:p>
            <a:pPr marL="0" indent="0" defTabSz="914400">
              <a:lnSpc>
                <a:spcPct val="90000"/>
              </a:lnSpc>
              <a:buClrTx/>
              <a:buSzPct val="50000"/>
              <a:buNone/>
            </a:pPr>
            <a:endParaRPr lang="en-GB" sz="2400" b="1" kern="0" dirty="0" smtClean="0">
              <a:solidFill>
                <a:srgbClr val="FFFFFF"/>
              </a:solidFill>
              <a:latin typeface="Century Gothic" panose="020B0502020202020204" pitchFamily="34" charset="0"/>
            </a:endParaRPr>
          </a:p>
        </p:txBody>
      </p:sp>
      <p:pic>
        <p:nvPicPr>
          <p:cNvPr id="2" name="Picture 1"/>
          <p:cNvPicPr>
            <a:picLocks noChangeAspect="1"/>
          </p:cNvPicPr>
          <p:nvPr/>
        </p:nvPicPr>
        <p:blipFill>
          <a:blip r:embed="rId2"/>
          <a:stretch>
            <a:fillRect/>
          </a:stretch>
        </p:blipFill>
        <p:spPr>
          <a:xfrm>
            <a:off x="1319111" y="3283646"/>
            <a:ext cx="5805589" cy="3466306"/>
          </a:xfrm>
          <a:prstGeom prst="rect">
            <a:avLst/>
          </a:prstGeom>
        </p:spPr>
      </p:pic>
    </p:spTree>
    <p:extLst>
      <p:ext uri="{BB962C8B-B14F-4D97-AF65-F5344CB8AC3E}">
        <p14:creationId xmlns:p14="http://schemas.microsoft.com/office/powerpoint/2010/main" val="2957761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64289" y="1878676"/>
            <a:ext cx="7673871" cy="402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lr>
                <a:schemeClr val="tx1"/>
              </a:buClr>
              <a:buChar char="–"/>
              <a:defRPr sz="2000">
                <a:solidFill>
                  <a:schemeClr val="bg2"/>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514600" indent="-228600" algn="l" rtl="0" fontAlgn="base">
              <a:spcBef>
                <a:spcPct val="20000"/>
              </a:spcBef>
              <a:spcAft>
                <a:spcPct val="0"/>
              </a:spcAft>
              <a:buClr>
                <a:schemeClr val="accent1"/>
              </a:buClr>
              <a:buChar char="•"/>
              <a:defRPr sz="2000">
                <a:solidFill>
                  <a:schemeClr val="bg2"/>
                </a:solidFill>
                <a:latin typeface="+mn-lt"/>
              </a:defRPr>
            </a:lvl6pPr>
            <a:lvl7pPr marL="2971800" indent="-228600" algn="l" rtl="0" fontAlgn="base">
              <a:spcBef>
                <a:spcPct val="20000"/>
              </a:spcBef>
              <a:spcAft>
                <a:spcPct val="0"/>
              </a:spcAft>
              <a:buClr>
                <a:schemeClr val="accent1"/>
              </a:buClr>
              <a:buChar char="•"/>
              <a:defRPr sz="2000">
                <a:solidFill>
                  <a:schemeClr val="bg2"/>
                </a:solidFill>
                <a:latin typeface="+mn-lt"/>
              </a:defRPr>
            </a:lvl7pPr>
            <a:lvl8pPr marL="3429000" indent="-228600" algn="l" rtl="0" fontAlgn="base">
              <a:spcBef>
                <a:spcPct val="20000"/>
              </a:spcBef>
              <a:spcAft>
                <a:spcPct val="0"/>
              </a:spcAft>
              <a:buClr>
                <a:schemeClr val="accent1"/>
              </a:buClr>
              <a:buChar char="•"/>
              <a:defRPr sz="2000">
                <a:solidFill>
                  <a:schemeClr val="bg2"/>
                </a:solidFill>
                <a:latin typeface="+mn-lt"/>
              </a:defRPr>
            </a:lvl8pPr>
            <a:lvl9pPr marL="3886200" indent="-228600" algn="l" rtl="0" fontAlgn="base">
              <a:spcBef>
                <a:spcPct val="20000"/>
              </a:spcBef>
              <a:spcAft>
                <a:spcPct val="0"/>
              </a:spcAft>
              <a:buClr>
                <a:schemeClr val="accent1"/>
              </a:buClr>
              <a:buChar char="•"/>
              <a:defRPr sz="2000">
                <a:solidFill>
                  <a:schemeClr val="bg2"/>
                </a:solidFill>
                <a:latin typeface="+mn-lt"/>
              </a:defRPr>
            </a:lvl9pPr>
          </a:lstStyle>
          <a:p>
            <a:pPr defTabSz="914400">
              <a:lnSpc>
                <a:spcPct val="90000"/>
              </a:lnSpc>
              <a:buClrTx/>
              <a:buSzPct val="50000"/>
            </a:pPr>
            <a:r>
              <a:rPr lang="en-GB" sz="2800" b="1" kern="0" dirty="0" smtClean="0">
                <a:solidFill>
                  <a:srgbClr val="FFFF00"/>
                </a:solidFill>
                <a:latin typeface="Century Gothic" panose="020B0502020202020204" pitchFamily="34" charset="0"/>
              </a:rPr>
              <a:t>All </a:t>
            </a:r>
            <a:r>
              <a:rPr lang="en-GB" sz="2800" b="1" kern="0" dirty="0">
                <a:solidFill>
                  <a:srgbClr val="FFFF00"/>
                </a:solidFill>
                <a:latin typeface="Century Gothic" panose="020B0502020202020204" pitchFamily="34" charset="0"/>
              </a:rPr>
              <a:t>blinds produced and sold after February 2014 must comply with specific child safety requirements </a:t>
            </a:r>
            <a:r>
              <a:rPr lang="en-GB" sz="2800" b="1" kern="0" dirty="0" smtClean="0">
                <a:solidFill>
                  <a:srgbClr val="FFFF00"/>
                </a:solidFill>
                <a:latin typeface="Century Gothic" panose="020B0502020202020204" pitchFamily="34" charset="0"/>
              </a:rPr>
              <a:t>and so will either have no exposed cords or </a:t>
            </a:r>
            <a:r>
              <a:rPr lang="en-GB" sz="2800" b="1" kern="0" dirty="0" smtClean="0">
                <a:solidFill>
                  <a:srgbClr val="FFFF00"/>
                </a:solidFill>
                <a:latin typeface="Century Gothic" panose="020B0502020202020204" pitchFamily="34" charset="0"/>
              </a:rPr>
              <a:t>should be </a:t>
            </a:r>
            <a:r>
              <a:rPr lang="en-GB" sz="2800" b="1" kern="0" dirty="0" smtClean="0">
                <a:solidFill>
                  <a:srgbClr val="FFFF00"/>
                </a:solidFill>
                <a:latin typeface="Century Gothic" panose="020B0502020202020204" pitchFamily="34" charset="0"/>
              </a:rPr>
              <a:t>fitted with safety devices.</a:t>
            </a:r>
          </a:p>
          <a:p>
            <a:pPr defTabSz="914400">
              <a:lnSpc>
                <a:spcPct val="90000"/>
              </a:lnSpc>
              <a:buClrTx/>
              <a:buSzPct val="50000"/>
            </a:pPr>
            <a:endParaRPr lang="en-GB" sz="1000" b="1" kern="0" dirty="0" smtClean="0">
              <a:solidFill>
                <a:srgbClr val="FFFFFF"/>
              </a:solidFill>
              <a:latin typeface="Century Gothic" panose="020B0502020202020204" pitchFamily="34" charset="0"/>
            </a:endParaRPr>
          </a:p>
          <a:p>
            <a:pPr defTabSz="914400">
              <a:lnSpc>
                <a:spcPct val="90000"/>
              </a:lnSpc>
              <a:buClrTx/>
              <a:buSzPct val="50000"/>
            </a:pPr>
            <a:r>
              <a:rPr lang="en-GB" sz="2800" b="1" kern="0" dirty="0" smtClean="0">
                <a:solidFill>
                  <a:srgbClr val="FFFFFF"/>
                </a:solidFill>
                <a:latin typeface="Century Gothic" panose="020B0502020202020204" pitchFamily="34" charset="0"/>
              </a:rPr>
              <a:t>Look </a:t>
            </a:r>
            <a:r>
              <a:rPr lang="en-GB" sz="2800" b="1" kern="0" dirty="0">
                <a:solidFill>
                  <a:srgbClr val="FFFFFF"/>
                </a:solidFill>
                <a:latin typeface="Century Gothic" panose="020B0502020202020204" pitchFamily="34" charset="0"/>
              </a:rPr>
              <a:t>out for other strangulation hazards such as baby monitor leads or phone </a:t>
            </a:r>
            <a:r>
              <a:rPr lang="en-GB" sz="2800" b="1" kern="0" dirty="0" smtClean="0">
                <a:solidFill>
                  <a:srgbClr val="FFFFFF"/>
                </a:solidFill>
                <a:latin typeface="Century Gothic" panose="020B0502020202020204" pitchFamily="34" charset="0"/>
              </a:rPr>
              <a:t>chargers.</a:t>
            </a:r>
            <a:endParaRPr lang="en-GB" sz="2800" b="1" kern="0" dirty="0">
              <a:solidFill>
                <a:srgbClr val="FFFFFF"/>
              </a:solidFill>
              <a:latin typeface="Century Gothic" panose="020B0502020202020204" pitchFamily="34" charset="0"/>
            </a:endParaRPr>
          </a:p>
          <a:p>
            <a:pPr marL="0" indent="0" defTabSz="914400">
              <a:lnSpc>
                <a:spcPct val="90000"/>
              </a:lnSpc>
              <a:buClrTx/>
              <a:buSzPct val="50000"/>
              <a:buNone/>
            </a:pPr>
            <a:endParaRPr lang="en-GB" sz="1000" b="1" kern="0" dirty="0" smtClean="0">
              <a:solidFill>
                <a:srgbClr val="FFFFFF"/>
              </a:solidFill>
              <a:latin typeface="Century Gothic" panose="020B0502020202020204" pitchFamily="34" charset="0"/>
            </a:endParaRPr>
          </a:p>
          <a:p>
            <a:pPr defTabSz="914400">
              <a:lnSpc>
                <a:spcPct val="90000"/>
              </a:lnSpc>
              <a:buClrTx/>
              <a:buSzPct val="50000"/>
            </a:pPr>
            <a:r>
              <a:rPr lang="en-GB" sz="2800" b="1" kern="0" dirty="0" smtClean="0">
                <a:solidFill>
                  <a:srgbClr val="FFFF00"/>
                </a:solidFill>
                <a:latin typeface="Century Gothic" panose="020B0502020202020204" pitchFamily="34" charset="0"/>
              </a:rPr>
              <a:t>Move potential hazards up out of children’s sight and reach.</a:t>
            </a:r>
          </a:p>
        </p:txBody>
      </p:sp>
    </p:spTree>
    <p:extLst>
      <p:ext uri="{BB962C8B-B14F-4D97-AF65-F5344CB8AC3E}">
        <p14:creationId xmlns:p14="http://schemas.microsoft.com/office/powerpoint/2010/main" val="3744935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91480" y="1774726"/>
            <a:ext cx="8137351" cy="2625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lr>
                <a:schemeClr val="tx1"/>
              </a:buClr>
              <a:buChar char="–"/>
              <a:defRPr sz="2000">
                <a:solidFill>
                  <a:schemeClr val="bg2"/>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514600" indent="-228600" algn="l" rtl="0" fontAlgn="base">
              <a:spcBef>
                <a:spcPct val="20000"/>
              </a:spcBef>
              <a:spcAft>
                <a:spcPct val="0"/>
              </a:spcAft>
              <a:buClr>
                <a:schemeClr val="accent1"/>
              </a:buClr>
              <a:buChar char="•"/>
              <a:defRPr sz="2000">
                <a:solidFill>
                  <a:schemeClr val="bg2"/>
                </a:solidFill>
                <a:latin typeface="+mn-lt"/>
              </a:defRPr>
            </a:lvl6pPr>
            <a:lvl7pPr marL="2971800" indent="-228600" algn="l" rtl="0" fontAlgn="base">
              <a:spcBef>
                <a:spcPct val="20000"/>
              </a:spcBef>
              <a:spcAft>
                <a:spcPct val="0"/>
              </a:spcAft>
              <a:buClr>
                <a:schemeClr val="accent1"/>
              </a:buClr>
              <a:buChar char="•"/>
              <a:defRPr sz="2000">
                <a:solidFill>
                  <a:schemeClr val="bg2"/>
                </a:solidFill>
                <a:latin typeface="+mn-lt"/>
              </a:defRPr>
            </a:lvl7pPr>
            <a:lvl8pPr marL="3429000" indent="-228600" algn="l" rtl="0" fontAlgn="base">
              <a:spcBef>
                <a:spcPct val="20000"/>
              </a:spcBef>
              <a:spcAft>
                <a:spcPct val="0"/>
              </a:spcAft>
              <a:buClr>
                <a:schemeClr val="accent1"/>
              </a:buClr>
              <a:buChar char="•"/>
              <a:defRPr sz="2000">
                <a:solidFill>
                  <a:schemeClr val="bg2"/>
                </a:solidFill>
                <a:latin typeface="+mn-lt"/>
              </a:defRPr>
            </a:lvl8pPr>
            <a:lvl9pPr marL="3886200" indent="-228600" algn="l" rtl="0" fontAlgn="base">
              <a:spcBef>
                <a:spcPct val="20000"/>
              </a:spcBef>
              <a:spcAft>
                <a:spcPct val="0"/>
              </a:spcAft>
              <a:buClr>
                <a:schemeClr val="accent1"/>
              </a:buClr>
              <a:buChar char="•"/>
              <a:defRPr sz="2000">
                <a:solidFill>
                  <a:schemeClr val="bg2"/>
                </a:solidFill>
                <a:latin typeface="+mn-lt"/>
              </a:defRPr>
            </a:lvl9pPr>
          </a:lstStyle>
          <a:p>
            <a:pPr marL="0" indent="0" defTabSz="914400">
              <a:buSzPct val="100000"/>
              <a:buFont typeface="Wingdings" pitchFamily="2" charset="2"/>
              <a:buNone/>
            </a:pPr>
            <a:r>
              <a:rPr lang="en-GB" sz="3600" b="1" kern="0" dirty="0" smtClean="0">
                <a:solidFill>
                  <a:srgbClr val="FFFFFF">
                    <a:lumMod val="95000"/>
                  </a:srgbClr>
                </a:solidFill>
                <a:latin typeface="Century Gothic" panose="020B0502020202020204" pitchFamily="34" charset="0"/>
              </a:rPr>
              <a:t>A child’s skin is 15 times thinner than an adult and will burn or scald more severely and more easily.</a:t>
            </a:r>
          </a:p>
          <a:p>
            <a:pPr marL="0" indent="0" defTabSz="914400">
              <a:buSzPct val="100000"/>
              <a:buFont typeface="Wingdings" pitchFamily="2" charset="2"/>
              <a:buNone/>
            </a:pPr>
            <a:endParaRPr lang="en-GB" sz="2400" b="1" kern="0" dirty="0" smtClean="0">
              <a:solidFill>
                <a:srgbClr val="FFFFFF">
                  <a:lumMod val="95000"/>
                </a:srgbClr>
              </a:solidFill>
              <a:latin typeface="Century Gothic" panose="020B0502020202020204" pitchFamily="34" charset="0"/>
            </a:endParaRPr>
          </a:p>
          <a:p>
            <a:pPr marL="0" indent="0" defTabSz="914400">
              <a:buSzPct val="100000"/>
              <a:buFont typeface="Wingdings" pitchFamily="2" charset="2"/>
              <a:buNone/>
            </a:pPr>
            <a:r>
              <a:rPr lang="en-GB" sz="2400" b="1" kern="0" dirty="0" smtClean="0">
                <a:solidFill>
                  <a:srgbClr val="FFFF00"/>
                </a:solidFill>
                <a:latin typeface="Century Gothic" panose="020B0502020202020204" pitchFamily="34" charset="0"/>
              </a:rPr>
              <a:t>Young children, until they develop both strength, balance and understanding, are at particular risk and need those around them to help keep them safe.</a:t>
            </a:r>
            <a:endParaRPr lang="en-GB" sz="2400" b="1" kern="0" dirty="0">
              <a:solidFill>
                <a:srgbClr val="FFFF00"/>
              </a:solidFill>
              <a:latin typeface="Century Gothic" panose="020B0502020202020204" pitchFamily="34" charset="0"/>
            </a:endParaRPr>
          </a:p>
        </p:txBody>
      </p:sp>
    </p:spTree>
    <p:extLst>
      <p:ext uri="{BB962C8B-B14F-4D97-AF65-F5344CB8AC3E}">
        <p14:creationId xmlns:p14="http://schemas.microsoft.com/office/powerpoint/2010/main" val="4038856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42897" y="1519237"/>
            <a:ext cx="8075613" cy="54054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b="1" dirty="0" smtClean="0">
                <a:solidFill>
                  <a:schemeClr val="accent2"/>
                </a:solidFill>
                <a:latin typeface="Century Gothic" panose="020B0502020202020204" pitchFamily="34" charset="0"/>
              </a:rPr>
              <a:t>Preventing Scalds</a:t>
            </a:r>
          </a:p>
          <a:p>
            <a:endParaRPr lang="en-GB" altLang="en-US" sz="2400" b="1" dirty="0">
              <a:solidFill>
                <a:schemeClr val="bg1"/>
              </a:solidFill>
              <a:latin typeface="Century Gothic" panose="020B0502020202020204" pitchFamily="34" charset="0"/>
            </a:endParaRPr>
          </a:p>
          <a:p>
            <a:r>
              <a:rPr lang="en-GB" altLang="en-US" sz="2400" b="1" dirty="0" smtClean="0">
                <a:solidFill>
                  <a:schemeClr val="bg1"/>
                </a:solidFill>
                <a:latin typeface="Century Gothic" panose="020B0502020202020204" pitchFamily="34" charset="0"/>
              </a:rPr>
              <a:t>A cuppa can stay hot enough to scald a baby for 15 minutes!</a:t>
            </a:r>
          </a:p>
          <a:p>
            <a:endParaRPr lang="en-GB" altLang="en-US" sz="2400" b="1" dirty="0" smtClean="0">
              <a:solidFill>
                <a:schemeClr val="bg1"/>
              </a:solidFill>
              <a:latin typeface="Century Gothic" panose="020B0502020202020204" pitchFamily="34" charset="0"/>
            </a:endParaRPr>
          </a:p>
          <a:p>
            <a:endParaRPr lang="en-GB" altLang="en-US" sz="2400" b="1" dirty="0" smtClean="0">
              <a:solidFill>
                <a:schemeClr val="bg1"/>
              </a:solidFill>
              <a:latin typeface="Century Gothic" panose="020B0502020202020204" pitchFamily="34" charset="0"/>
            </a:endParaRPr>
          </a:p>
          <a:p>
            <a:endParaRPr lang="en-GB" altLang="en-US" sz="2400" b="1" dirty="0" smtClean="0">
              <a:solidFill>
                <a:schemeClr val="bg1"/>
              </a:solidFill>
              <a:latin typeface="Century Gothic" panose="020B0502020202020204" pitchFamily="34" charset="0"/>
            </a:endParaRPr>
          </a:p>
          <a:p>
            <a:endParaRPr lang="en-GB" altLang="en-US" sz="2400" b="1" dirty="0">
              <a:solidFill>
                <a:schemeClr val="bg1"/>
              </a:solidFill>
              <a:latin typeface="Century Gothic" panose="020B0502020202020204" pitchFamily="34" charset="0"/>
            </a:endParaRPr>
          </a:p>
          <a:p>
            <a:endParaRPr lang="en-GB" altLang="en-US" sz="2400" b="1" dirty="0" smtClean="0">
              <a:solidFill>
                <a:schemeClr val="bg1"/>
              </a:solidFill>
              <a:latin typeface="Century Gothic" panose="020B0502020202020204" pitchFamily="34" charset="0"/>
            </a:endParaRPr>
          </a:p>
          <a:p>
            <a:endParaRPr lang="en-GB" altLang="en-US" sz="2400" b="1" dirty="0">
              <a:solidFill>
                <a:schemeClr val="bg1"/>
              </a:solidFill>
              <a:latin typeface="Century Gothic" panose="020B0502020202020204" pitchFamily="34" charset="0"/>
            </a:endParaRPr>
          </a:p>
          <a:p>
            <a:endParaRPr lang="en-GB" altLang="en-US" sz="2400" b="1" dirty="0" smtClean="0">
              <a:solidFill>
                <a:schemeClr val="bg1"/>
              </a:solidFill>
              <a:latin typeface="Century Gothic" panose="020B0502020202020204" pitchFamily="34" charset="0"/>
            </a:endParaRPr>
          </a:p>
          <a:p>
            <a:endParaRPr lang="en-GB" altLang="en-US" sz="2400" b="1" dirty="0">
              <a:solidFill>
                <a:srgbClr val="FFFF00"/>
              </a:solidFill>
              <a:latin typeface="Century Gothic" panose="020B0502020202020204" pitchFamily="34" charset="0"/>
            </a:endParaRPr>
          </a:p>
          <a:p>
            <a:r>
              <a:rPr lang="en-GB" altLang="en-US" sz="2400" b="1" dirty="0" smtClean="0">
                <a:solidFill>
                  <a:srgbClr val="FFFF00"/>
                </a:solidFill>
                <a:latin typeface="Century Gothic" panose="020B0502020202020204" pitchFamily="34" charset="0"/>
              </a:rPr>
              <a:t>Keep them out of reach and don’t hold a baby or child while drinking a cuppa.</a:t>
            </a:r>
            <a:endParaRPr lang="en-GB" altLang="en-US" sz="2400" b="1" dirty="0">
              <a:solidFill>
                <a:srgbClr val="FFFF00"/>
              </a:solidFill>
              <a:latin typeface="Century Gothic" panose="020B0502020202020204" pitchFamily="34" charset="0"/>
            </a:endParaRPr>
          </a:p>
        </p:txBody>
      </p:sp>
      <p:pic>
        <p:nvPicPr>
          <p:cNvPr id="6" name="Picture 3" descr="IMG_1370"/>
          <p:cNvPicPr>
            <a:picLocks noChangeAspect="1" noChangeArrowheads="1"/>
          </p:cNvPicPr>
          <p:nvPr/>
        </p:nvPicPr>
        <p:blipFill>
          <a:blip r:embed="rId2">
            <a:extLst>
              <a:ext uri="{28A0092B-C50C-407E-A947-70E740481C1C}">
                <a14:useLocalDpi xmlns:a14="http://schemas.microsoft.com/office/drawing/2010/main" val="0"/>
              </a:ext>
            </a:extLst>
          </a:blip>
          <a:srcRect l="13145" t="12082"/>
          <a:stretch>
            <a:fillRect/>
          </a:stretch>
        </p:blipFill>
        <p:spPr bwMode="auto">
          <a:xfrm>
            <a:off x="2790029" y="3087515"/>
            <a:ext cx="2901257" cy="226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23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80999" y="1347786"/>
            <a:ext cx="5972175" cy="5072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b="1" dirty="0" smtClean="0">
                <a:solidFill>
                  <a:schemeClr val="accent2"/>
                </a:solidFill>
                <a:latin typeface="Century Gothic" panose="020B0502020202020204" pitchFamily="34" charset="0"/>
              </a:rPr>
              <a:t>Hot liquids in kitchen</a:t>
            </a:r>
          </a:p>
          <a:p>
            <a:endParaRPr lang="en-GB" altLang="en-US" sz="1800" b="1" dirty="0">
              <a:solidFill>
                <a:schemeClr val="bg1"/>
              </a:solidFill>
              <a:latin typeface="Century Gothic" panose="020B0502020202020204" pitchFamily="34" charset="0"/>
            </a:endParaRPr>
          </a:p>
          <a:p>
            <a:pPr marL="342900" indent="-342900">
              <a:buFont typeface="Arial" panose="020B0604020202020204" pitchFamily="34" charset="0"/>
              <a:buChar char="•"/>
            </a:pPr>
            <a:r>
              <a:rPr lang="en-GB" altLang="en-US" sz="2400" b="1" dirty="0" smtClean="0">
                <a:solidFill>
                  <a:schemeClr val="bg1"/>
                </a:solidFill>
                <a:latin typeface="Century Gothic" panose="020B0502020202020204" pitchFamily="34" charset="0"/>
              </a:rPr>
              <a:t>Keep children out of the kitchen.</a:t>
            </a:r>
          </a:p>
          <a:p>
            <a:pPr marL="342900" indent="-342900">
              <a:buFont typeface="Arial" panose="020B0604020202020204" pitchFamily="34" charset="0"/>
              <a:buChar char="•"/>
            </a:pPr>
            <a:endParaRPr lang="en-GB" altLang="en-US" sz="2400" b="1" dirty="0">
              <a:solidFill>
                <a:schemeClr val="bg1"/>
              </a:solidFill>
              <a:latin typeface="Century Gothic" panose="020B0502020202020204" pitchFamily="34" charset="0"/>
            </a:endParaRPr>
          </a:p>
          <a:p>
            <a:pPr marL="342900" indent="-342900">
              <a:buFont typeface="Arial" panose="020B0604020202020204" pitchFamily="34" charset="0"/>
              <a:buChar char="•"/>
            </a:pPr>
            <a:r>
              <a:rPr lang="en-GB" altLang="en-US" sz="2400" b="1" dirty="0" smtClean="0">
                <a:solidFill>
                  <a:srgbClr val="FFFF00"/>
                </a:solidFill>
                <a:latin typeface="Century Gothic" panose="020B0502020202020204" pitchFamily="34" charset="0"/>
              </a:rPr>
              <a:t>Make sure the Kettle and it’s flex are away from the edge of the kitchen counter so it cannot be grabbed by a small child or knocked over.</a:t>
            </a:r>
          </a:p>
          <a:p>
            <a:pPr marL="342900" indent="-342900">
              <a:buFont typeface="Arial" panose="020B0604020202020204" pitchFamily="34" charset="0"/>
              <a:buChar char="•"/>
            </a:pPr>
            <a:endParaRPr lang="en-GB" altLang="en-US" sz="2400" b="1" dirty="0">
              <a:solidFill>
                <a:schemeClr val="bg1"/>
              </a:solidFill>
              <a:latin typeface="Century Gothic" panose="020B0502020202020204" pitchFamily="34" charset="0"/>
            </a:endParaRPr>
          </a:p>
          <a:p>
            <a:pPr marL="342900" indent="-342900">
              <a:buFont typeface="Arial" panose="020B0604020202020204" pitchFamily="34" charset="0"/>
              <a:buChar char="•"/>
            </a:pPr>
            <a:r>
              <a:rPr lang="en-GB" altLang="en-US" sz="2400" b="1" dirty="0" smtClean="0">
                <a:solidFill>
                  <a:schemeClr val="bg1"/>
                </a:solidFill>
                <a:latin typeface="Century Gothic" panose="020B0502020202020204" pitchFamily="34" charset="0"/>
              </a:rPr>
              <a:t>Use the back rings on the cooker and keep saucepan handles turned away from the edge.</a:t>
            </a:r>
          </a:p>
          <a:p>
            <a:pPr marL="342900" indent="-342900">
              <a:buFont typeface="Arial" panose="020B0604020202020204" pitchFamily="34" charset="0"/>
              <a:buChar char="•"/>
            </a:pPr>
            <a:endParaRPr lang="en-GB" altLang="en-US" sz="2400" b="1" dirty="0">
              <a:solidFill>
                <a:schemeClr val="bg1"/>
              </a:solidFill>
              <a:latin typeface="Century Gothic" panose="020B0502020202020204" pitchFamily="34" charset="0"/>
            </a:endParaRPr>
          </a:p>
          <a:p>
            <a:pPr marL="342900" indent="-342900">
              <a:buFont typeface="Arial" panose="020B0604020202020204" pitchFamily="34" charset="0"/>
              <a:buChar char="•"/>
            </a:pPr>
            <a:r>
              <a:rPr lang="en-GB" altLang="en-US" sz="2400" b="1" dirty="0" smtClean="0">
                <a:solidFill>
                  <a:srgbClr val="FFFF00"/>
                </a:solidFill>
                <a:latin typeface="Century Gothic" panose="020B0502020202020204" pitchFamily="34" charset="0"/>
              </a:rPr>
              <a:t>Minimise the distance that hot pans and kettles have to be moved.</a:t>
            </a:r>
            <a:endParaRPr lang="en-GB" altLang="en-US" sz="2400" b="1" dirty="0">
              <a:solidFill>
                <a:srgbClr val="FFFF00"/>
              </a:solidFill>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3174" y="4360067"/>
            <a:ext cx="2654299" cy="1990724"/>
          </a:xfrm>
          <a:prstGeom prst="rect">
            <a:avLst/>
          </a:prstGeom>
        </p:spPr>
      </p:pic>
      <p:sp>
        <p:nvSpPr>
          <p:cNvPr id="5" name="Rectangle 2"/>
          <p:cNvSpPr txBox="1">
            <a:spLocks noChangeArrowheads="1"/>
          </p:cNvSpPr>
          <p:nvPr/>
        </p:nvSpPr>
        <p:spPr>
          <a:xfrm>
            <a:off x="7113585" y="4588665"/>
            <a:ext cx="1133476" cy="15335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10500" b="1" dirty="0">
                <a:solidFill>
                  <a:srgbClr val="FF0000"/>
                </a:solidFill>
                <a:latin typeface="Century Gothic" panose="020B0502020202020204" pitchFamily="34" charset="0"/>
              </a:rPr>
              <a:t>X</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987" r="5243" b="13872"/>
          <a:stretch/>
        </p:blipFill>
        <p:spPr>
          <a:xfrm>
            <a:off x="6353174" y="2240782"/>
            <a:ext cx="2654299" cy="1757337"/>
          </a:xfrm>
          <a:prstGeom prst="rect">
            <a:avLst/>
          </a:prstGeom>
        </p:spPr>
      </p:pic>
    </p:spTree>
    <p:extLst>
      <p:ext uri="{BB962C8B-B14F-4D97-AF65-F5344CB8AC3E}">
        <p14:creationId xmlns:p14="http://schemas.microsoft.com/office/powerpoint/2010/main" val="169349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61950" y="1438275"/>
            <a:ext cx="8378327" cy="4772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3600" b="1" dirty="0" smtClean="0">
                <a:solidFill>
                  <a:schemeClr val="accent2"/>
                </a:solidFill>
                <a:latin typeface="Century Gothic" panose="020B0502020202020204" pitchFamily="34" charset="0"/>
              </a:rPr>
              <a:t>Preventing bath scalds</a:t>
            </a:r>
          </a:p>
          <a:p>
            <a:pPr marL="0" indent="0">
              <a:buNone/>
            </a:pPr>
            <a:endParaRPr lang="en-GB" altLang="en-US" sz="1000" b="1" dirty="0" smtClean="0">
              <a:solidFill>
                <a:schemeClr val="bg1"/>
              </a:solidFill>
              <a:latin typeface="Century Gothic" panose="020B0502020202020204" pitchFamily="34" charset="0"/>
            </a:endParaRPr>
          </a:p>
          <a:p>
            <a:r>
              <a:rPr lang="en-GB" altLang="en-US" sz="2400" b="1" dirty="0">
                <a:solidFill>
                  <a:schemeClr val="bg1"/>
                </a:solidFill>
                <a:latin typeface="Century Gothic" panose="020B0502020202020204" pitchFamily="34" charset="0"/>
              </a:rPr>
              <a:t>Supervise bath time – it only takes a second for an accident to happen.  Before running the bath bring all you will need within reach of the bath so that you don’t need to turn or move </a:t>
            </a:r>
            <a:r>
              <a:rPr lang="en-GB" altLang="en-US" sz="2400" b="1" dirty="0" smtClean="0">
                <a:solidFill>
                  <a:schemeClr val="bg1"/>
                </a:solidFill>
                <a:latin typeface="Century Gothic" panose="020B0502020202020204" pitchFamily="34" charset="0"/>
              </a:rPr>
              <a:t>away and keep the child from getting in to the water before it is ready.</a:t>
            </a:r>
          </a:p>
          <a:p>
            <a:pPr marL="0" indent="0">
              <a:buNone/>
            </a:pPr>
            <a:endParaRPr lang="en-GB" altLang="en-US" sz="1000" b="1" dirty="0">
              <a:solidFill>
                <a:schemeClr val="bg1"/>
              </a:solidFill>
              <a:latin typeface="Century Gothic" panose="020B0502020202020204" pitchFamily="34" charset="0"/>
            </a:endParaRPr>
          </a:p>
          <a:p>
            <a:r>
              <a:rPr lang="en-GB" altLang="en-US" sz="2400" b="1" dirty="0" smtClean="0">
                <a:solidFill>
                  <a:srgbClr val="FFFF00"/>
                </a:solidFill>
                <a:latin typeface="Century Gothic" panose="020B0502020202020204" pitchFamily="34" charset="0"/>
              </a:rPr>
              <a:t>Run</a:t>
            </a:r>
            <a:r>
              <a:rPr lang="en-GB" altLang="en-US" sz="2400" b="1" dirty="0" smtClean="0">
                <a:solidFill>
                  <a:schemeClr val="bg1"/>
                </a:solidFill>
                <a:latin typeface="Century Gothic" panose="020B0502020202020204" pitchFamily="34" charset="0"/>
              </a:rPr>
              <a:t> </a:t>
            </a:r>
            <a:r>
              <a:rPr lang="en-GB" altLang="en-US" sz="2400" b="1" dirty="0" smtClean="0">
                <a:solidFill>
                  <a:schemeClr val="accent1">
                    <a:lumMod val="20000"/>
                    <a:lumOff val="80000"/>
                  </a:schemeClr>
                </a:solidFill>
                <a:latin typeface="Century Gothic" panose="020B0502020202020204" pitchFamily="34" charset="0"/>
              </a:rPr>
              <a:t>COLD</a:t>
            </a:r>
            <a:r>
              <a:rPr lang="en-GB" altLang="en-US" sz="2400" b="1" dirty="0" smtClean="0">
                <a:solidFill>
                  <a:schemeClr val="bg1"/>
                </a:solidFill>
                <a:latin typeface="Century Gothic" panose="020B0502020202020204" pitchFamily="34" charset="0"/>
              </a:rPr>
              <a:t> </a:t>
            </a:r>
            <a:r>
              <a:rPr lang="en-GB" altLang="en-US" sz="2400" b="1" dirty="0" smtClean="0">
                <a:solidFill>
                  <a:srgbClr val="FFFF00"/>
                </a:solidFill>
                <a:latin typeface="Century Gothic" panose="020B0502020202020204" pitchFamily="34" charset="0"/>
              </a:rPr>
              <a:t>water into the bath before adding the </a:t>
            </a:r>
            <a:r>
              <a:rPr lang="en-GB" altLang="en-US" sz="2400" b="1" dirty="0" smtClean="0">
                <a:solidFill>
                  <a:srgbClr val="FF0000"/>
                </a:solidFill>
                <a:latin typeface="Century Gothic" panose="020B0502020202020204" pitchFamily="34" charset="0"/>
              </a:rPr>
              <a:t>HOT</a:t>
            </a:r>
            <a:r>
              <a:rPr lang="en-GB" altLang="en-US" sz="2400" b="1" dirty="0" smtClean="0">
                <a:solidFill>
                  <a:schemeClr val="bg1"/>
                </a:solidFill>
                <a:latin typeface="Century Gothic" panose="020B0502020202020204" pitchFamily="34" charset="0"/>
              </a:rPr>
              <a:t> </a:t>
            </a:r>
            <a:r>
              <a:rPr lang="en-GB" altLang="en-US" sz="2400" b="1" dirty="0" smtClean="0">
                <a:solidFill>
                  <a:srgbClr val="FFFF00"/>
                </a:solidFill>
                <a:latin typeface="Century Gothic" panose="020B0502020202020204" pitchFamily="34" charset="0"/>
              </a:rPr>
              <a:t>water (recommended temperature </a:t>
            </a:r>
            <a:r>
              <a:rPr lang="en-GB" altLang="en-US" sz="2400" b="1" dirty="0">
                <a:solidFill>
                  <a:srgbClr val="FFFF00"/>
                </a:solidFill>
                <a:latin typeface="Century Gothic" panose="020B0502020202020204" pitchFamily="34" charset="0"/>
              </a:rPr>
              <a:t>is 37</a:t>
            </a:r>
            <a:r>
              <a:rPr lang="en-US" altLang="en-US" sz="2400" b="1" dirty="0">
                <a:solidFill>
                  <a:srgbClr val="FFFF00"/>
                </a:solidFill>
                <a:latin typeface="Century Gothic" panose="020B0502020202020204" pitchFamily="34" charset="0"/>
              </a:rPr>
              <a:t>°</a:t>
            </a:r>
            <a:r>
              <a:rPr lang="en-GB" altLang="en-US" sz="2400" b="1" dirty="0" smtClean="0">
                <a:solidFill>
                  <a:srgbClr val="FFFF00"/>
                </a:solidFill>
                <a:latin typeface="Century Gothic" panose="020B0502020202020204" pitchFamily="34" charset="0"/>
              </a:rPr>
              <a:t>C).</a:t>
            </a:r>
          </a:p>
          <a:p>
            <a:pPr marL="0" indent="0">
              <a:buNone/>
            </a:pPr>
            <a:endParaRPr lang="en-GB" altLang="en-US" sz="1000" b="1" dirty="0" smtClean="0">
              <a:solidFill>
                <a:schemeClr val="bg1"/>
              </a:solidFill>
              <a:latin typeface="Century Gothic" panose="020B0502020202020204" pitchFamily="34" charset="0"/>
            </a:endParaRPr>
          </a:p>
          <a:p>
            <a:r>
              <a:rPr lang="en-GB" altLang="en-US" sz="2400" b="1" dirty="0" smtClean="0">
                <a:solidFill>
                  <a:schemeClr val="bg1"/>
                </a:solidFill>
                <a:latin typeface="Century Gothic" panose="020B0502020202020204" pitchFamily="34" charset="0"/>
              </a:rPr>
              <a:t>Test the water with your elbow or inside of your wrist for a slow count of 5.  It should be comfortably warm – not hot.</a:t>
            </a:r>
          </a:p>
          <a:p>
            <a:pPr>
              <a:buFontTx/>
              <a:buNone/>
            </a:pPr>
            <a:endParaRPr lang="en-GB" altLang="en-US" sz="1400" b="1" dirty="0" smtClean="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9617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39970" y="1064539"/>
            <a:ext cx="8642349"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3200" kern="0" dirty="0" smtClean="0">
                <a:solidFill>
                  <a:srgbClr val="FFFFFF"/>
                </a:solidFill>
                <a:latin typeface="Century Gothic" panose="020B0502020202020204" pitchFamily="34" charset="0"/>
              </a:rPr>
              <a:t>At first glance can you tell the difference</a:t>
            </a:r>
            <a:r>
              <a:rPr kumimoji="0" lang="en-GB" altLang="en-US" sz="3200" b="1" i="0" u="none" strike="noStrike" kern="0" cap="none" spc="0" normalizeH="0" baseline="0" noProof="0" dirty="0" smtClean="0">
                <a:ln>
                  <a:noFill/>
                </a:ln>
                <a:solidFill>
                  <a:srgbClr val="FFFFFF"/>
                </a:solidFill>
                <a:effectLst/>
                <a:uLnTx/>
                <a:uFillTx/>
                <a:latin typeface="Century Gothic" panose="020B0502020202020204" pitchFamily="34" charset="0"/>
              </a:rPr>
              <a:t>?</a:t>
            </a:r>
          </a:p>
        </p:txBody>
      </p:sp>
      <p:pic>
        <p:nvPicPr>
          <p:cNvPr id="5" name="Picture 3" descr="Tablets 2"/>
          <p:cNvPicPr>
            <a:picLocks noChangeAspect="1" noChangeArrowheads="1"/>
          </p:cNvPicPr>
          <p:nvPr/>
        </p:nvPicPr>
        <p:blipFill>
          <a:blip r:embed="rId2" cstate="print">
            <a:lum bright="36000" contrast="24000"/>
            <a:extLst>
              <a:ext uri="{28A0092B-C50C-407E-A947-70E740481C1C}">
                <a14:useLocalDpi xmlns:a14="http://schemas.microsoft.com/office/drawing/2010/main" val="0"/>
              </a:ext>
            </a:extLst>
          </a:blip>
          <a:srcRect l="6888" r="5061"/>
          <a:stretch>
            <a:fillRect/>
          </a:stretch>
        </p:blipFill>
        <p:spPr bwMode="auto">
          <a:xfrm>
            <a:off x="528383" y="1963076"/>
            <a:ext cx="3879594" cy="3304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descr="Sweets 2"/>
          <p:cNvPicPr>
            <a:picLocks noChangeAspect="1" noChangeArrowheads="1"/>
          </p:cNvPicPr>
          <p:nvPr/>
        </p:nvPicPr>
        <p:blipFill>
          <a:blip r:embed="rId3" cstate="print">
            <a:lum bright="30000" contrast="30000"/>
            <a:extLst>
              <a:ext uri="{28A0092B-C50C-407E-A947-70E740481C1C}">
                <a14:useLocalDpi xmlns:a14="http://schemas.microsoft.com/office/drawing/2010/main" val="0"/>
              </a:ext>
            </a:extLst>
          </a:blip>
          <a:srcRect l="3349" r="8638"/>
          <a:stretch>
            <a:fillRect/>
          </a:stretch>
        </p:blipFill>
        <p:spPr>
          <a:xfrm>
            <a:off x="4618292" y="1957906"/>
            <a:ext cx="3882258" cy="33094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2"/>
          <p:cNvSpPr txBox="1">
            <a:spLocks noChangeArrowheads="1"/>
          </p:cNvSpPr>
          <p:nvPr/>
        </p:nvSpPr>
        <p:spPr bwMode="auto">
          <a:xfrm>
            <a:off x="297118" y="5377315"/>
            <a:ext cx="8642349" cy="136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3200" kern="0" noProof="0" dirty="0" smtClean="0">
                <a:solidFill>
                  <a:srgbClr val="FFFF00"/>
                </a:solidFill>
                <a:latin typeface="Century Gothic" panose="020B0502020202020204" pitchFamily="34" charset="0"/>
              </a:rPr>
              <a:t>It could be easy for a child to mistake the medicine for sweets!</a:t>
            </a:r>
          </a:p>
          <a:p>
            <a:pPr marL="0" marR="0" lvl="0" indent="0" algn="r" defTabSz="914400" rtl="0" eaLnBrk="1" fontAlgn="base" latinLnBrk="0" hangingPunct="1">
              <a:lnSpc>
                <a:spcPct val="100000"/>
              </a:lnSpc>
              <a:spcBef>
                <a:spcPct val="0"/>
              </a:spcBef>
              <a:spcAft>
                <a:spcPct val="0"/>
              </a:spcAft>
              <a:buClrTx/>
              <a:buSzTx/>
              <a:buFontTx/>
              <a:buNone/>
              <a:tabLst/>
              <a:defRPr/>
            </a:pPr>
            <a:r>
              <a:rPr lang="en-GB" altLang="en-US" sz="2800" kern="0" noProof="0" dirty="0" smtClean="0">
                <a:solidFill>
                  <a:srgbClr val="FFFFFF"/>
                </a:solidFill>
                <a:latin typeface="Century Gothic" panose="020B0502020202020204" pitchFamily="34" charset="0"/>
              </a:rPr>
              <a:t>(sweets on the right)</a:t>
            </a:r>
            <a:endParaRPr kumimoji="0" lang="en-GB" altLang="en-US" sz="2800" b="1" i="0" u="none" strike="noStrike" kern="0" cap="none" spc="0" normalizeH="0" baseline="0" noProof="0" dirty="0" smtClean="0">
              <a:ln>
                <a:noFill/>
              </a:ln>
              <a:solidFill>
                <a:srgbClr val="FFFFFF"/>
              </a:solidFill>
              <a:effectLst/>
              <a:uLnTx/>
              <a:uFillTx/>
              <a:latin typeface="Century Gothic" panose="020B0502020202020204" pitchFamily="34" charset="0"/>
            </a:endParaRPr>
          </a:p>
        </p:txBody>
      </p:sp>
    </p:spTree>
    <p:extLst>
      <p:ext uri="{BB962C8B-B14F-4D97-AF65-F5344CB8AC3E}">
        <p14:creationId xmlns:p14="http://schemas.microsoft.com/office/powerpoint/2010/main" val="399731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537" y="2530573"/>
            <a:ext cx="2034378" cy="1546127"/>
          </a:xfrm>
          <a:prstGeom prst="rect">
            <a:avLst/>
          </a:prstGeom>
        </p:spPr>
      </p:pic>
      <p:pic>
        <p:nvPicPr>
          <p:cNvPr id="5" name="Picture 4"/>
          <p:cNvPicPr>
            <a:picLocks noChangeAspect="1"/>
          </p:cNvPicPr>
          <p:nvPr/>
        </p:nvPicPr>
        <p:blipFill>
          <a:blip r:embed="rId3"/>
          <a:stretch>
            <a:fillRect/>
          </a:stretch>
        </p:blipFill>
        <p:spPr>
          <a:xfrm>
            <a:off x="5816824" y="4210049"/>
            <a:ext cx="2717576" cy="1769585"/>
          </a:xfrm>
          <a:prstGeom prst="rect">
            <a:avLst/>
          </a:prstGeom>
        </p:spPr>
      </p:pic>
      <p:sp>
        <p:nvSpPr>
          <p:cNvPr id="6" name="Rectangle 2"/>
          <p:cNvSpPr txBox="1">
            <a:spLocks noChangeArrowheads="1"/>
          </p:cNvSpPr>
          <p:nvPr/>
        </p:nvSpPr>
        <p:spPr>
          <a:xfrm>
            <a:off x="314325" y="2776536"/>
            <a:ext cx="5362576" cy="36528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altLang="en-US" sz="2400" b="1" dirty="0">
              <a:solidFill>
                <a:schemeClr val="bg1"/>
              </a:solidFill>
              <a:latin typeface="Century Gothic" panose="020B0502020202020204" pitchFamily="34" charset="0"/>
            </a:endParaRPr>
          </a:p>
          <a:p>
            <a:pPr marL="342900" indent="-342900">
              <a:buFont typeface="Arial" panose="020B0604020202020204" pitchFamily="34" charset="0"/>
              <a:buChar char="•"/>
            </a:pPr>
            <a:r>
              <a:rPr lang="en-GB" altLang="en-US" sz="2400" b="1" dirty="0" smtClean="0">
                <a:solidFill>
                  <a:schemeClr val="bg1"/>
                </a:solidFill>
                <a:latin typeface="Century Gothic" panose="020B0502020202020204" pitchFamily="34" charset="0"/>
              </a:rPr>
              <a:t>Keep matches and lighters out of children’s sight and reach.</a:t>
            </a:r>
          </a:p>
          <a:p>
            <a:pPr marL="342900" indent="-342900">
              <a:buFont typeface="Arial" panose="020B0604020202020204" pitchFamily="34" charset="0"/>
              <a:buChar char="•"/>
            </a:pPr>
            <a:endParaRPr lang="en-GB" altLang="en-US" sz="2400" b="1" dirty="0">
              <a:solidFill>
                <a:schemeClr val="bg1"/>
              </a:solidFill>
              <a:latin typeface="Century Gothic" panose="020B0502020202020204" pitchFamily="34" charset="0"/>
            </a:endParaRPr>
          </a:p>
          <a:p>
            <a:pPr marL="342900" indent="-342900">
              <a:buFont typeface="Arial" panose="020B0604020202020204" pitchFamily="34" charset="0"/>
              <a:buChar char="•"/>
            </a:pPr>
            <a:r>
              <a:rPr lang="en-GB" altLang="en-US" sz="2400" b="1" dirty="0" smtClean="0">
                <a:solidFill>
                  <a:srgbClr val="FFFF00"/>
                </a:solidFill>
                <a:latin typeface="Century Gothic" panose="020B0502020202020204" pitchFamily="34" charset="0"/>
              </a:rPr>
              <a:t>Fit a </a:t>
            </a:r>
            <a:r>
              <a:rPr lang="en-GB" altLang="en-US" sz="2400" b="1" dirty="0">
                <a:solidFill>
                  <a:srgbClr val="FFFF00"/>
                </a:solidFill>
                <a:latin typeface="Century Gothic" panose="020B0502020202020204" pitchFamily="34" charset="0"/>
              </a:rPr>
              <a:t>F</a:t>
            </a:r>
            <a:r>
              <a:rPr lang="en-GB" altLang="en-US" sz="2400" b="1" dirty="0" smtClean="0">
                <a:solidFill>
                  <a:srgbClr val="FFFF00"/>
                </a:solidFill>
                <a:latin typeface="Century Gothic" panose="020B0502020202020204" pitchFamily="34" charset="0"/>
              </a:rPr>
              <a:t>ire Guard around the fireplace to keep children a safe distance from open fires and stoves.</a:t>
            </a:r>
          </a:p>
          <a:p>
            <a:endParaRPr lang="en-GB" altLang="en-US" sz="2400" b="1" dirty="0">
              <a:solidFill>
                <a:schemeClr val="bg1"/>
              </a:solidFill>
              <a:latin typeface="Century Gothic" panose="020B0502020202020204" pitchFamily="34" charset="0"/>
            </a:endParaRPr>
          </a:p>
        </p:txBody>
      </p:sp>
      <p:sp>
        <p:nvSpPr>
          <p:cNvPr id="7" name="Rectangle 2"/>
          <p:cNvSpPr txBox="1">
            <a:spLocks noChangeArrowheads="1"/>
          </p:cNvSpPr>
          <p:nvPr/>
        </p:nvSpPr>
        <p:spPr>
          <a:xfrm>
            <a:off x="314325" y="1477216"/>
            <a:ext cx="7439025" cy="36528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b="1" dirty="0" smtClean="0">
                <a:solidFill>
                  <a:schemeClr val="accent2"/>
                </a:solidFill>
                <a:latin typeface="Century Gothic" panose="020B0502020202020204" pitchFamily="34" charset="0"/>
              </a:rPr>
              <a:t>Preventing Burns from dry heat sources</a:t>
            </a:r>
          </a:p>
        </p:txBody>
      </p:sp>
    </p:spTree>
    <p:extLst>
      <p:ext uri="{BB962C8B-B14F-4D97-AF65-F5344CB8AC3E}">
        <p14:creationId xmlns:p14="http://schemas.microsoft.com/office/powerpoint/2010/main" val="2457125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736" y="1783453"/>
            <a:ext cx="2313813" cy="3894781"/>
          </a:xfrm>
          <a:prstGeom prst="rect">
            <a:avLst/>
          </a:prstGeom>
        </p:spPr>
      </p:pic>
      <p:sp>
        <p:nvSpPr>
          <p:cNvPr id="7" name="Rectangle 2"/>
          <p:cNvSpPr txBox="1">
            <a:spLocks noChangeArrowheads="1"/>
          </p:cNvSpPr>
          <p:nvPr/>
        </p:nvSpPr>
        <p:spPr>
          <a:xfrm>
            <a:off x="371475" y="2025395"/>
            <a:ext cx="5362576" cy="36528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altLang="en-US" sz="2400" b="1" dirty="0">
              <a:solidFill>
                <a:schemeClr val="bg1"/>
              </a:solidFill>
              <a:latin typeface="Century Gothic" panose="020B0502020202020204" pitchFamily="34" charset="0"/>
            </a:endParaRPr>
          </a:p>
          <a:p>
            <a:pPr marL="342900" indent="-342900">
              <a:buFont typeface="Arial" panose="020B0604020202020204" pitchFamily="34" charset="0"/>
              <a:buChar char="•"/>
            </a:pPr>
            <a:r>
              <a:rPr lang="en-GB" altLang="en-US" sz="2400" b="1" dirty="0" smtClean="0">
                <a:solidFill>
                  <a:schemeClr val="bg1"/>
                </a:solidFill>
                <a:latin typeface="Century Gothic" panose="020B0502020202020204" pitchFamily="34" charset="0"/>
              </a:rPr>
              <a:t>Ensure ironing is always done when children are not around.</a:t>
            </a:r>
          </a:p>
          <a:p>
            <a:pPr marL="342900" indent="-342900">
              <a:buFont typeface="Arial" panose="020B0604020202020204" pitchFamily="34" charset="0"/>
              <a:buChar char="•"/>
            </a:pPr>
            <a:endParaRPr lang="en-GB" altLang="en-US" sz="2400" b="1" dirty="0">
              <a:solidFill>
                <a:schemeClr val="bg1"/>
              </a:solidFill>
              <a:latin typeface="Century Gothic" panose="020B0502020202020204" pitchFamily="34" charset="0"/>
            </a:endParaRPr>
          </a:p>
          <a:p>
            <a:pPr marL="342900" indent="-342900">
              <a:buFont typeface="Arial" panose="020B0604020202020204" pitchFamily="34" charset="0"/>
              <a:buChar char="•"/>
            </a:pPr>
            <a:r>
              <a:rPr lang="en-GB" altLang="en-US" sz="2400" b="1" dirty="0" smtClean="0">
                <a:solidFill>
                  <a:srgbClr val="FFFF00"/>
                </a:solidFill>
                <a:latin typeface="Century Gothic" panose="020B0502020202020204" pitchFamily="34" charset="0"/>
              </a:rPr>
              <a:t>Keep the iron </a:t>
            </a:r>
            <a:r>
              <a:rPr lang="en-GB" altLang="en-US" sz="2400" b="1" dirty="0">
                <a:solidFill>
                  <a:srgbClr val="FFFF00"/>
                </a:solidFill>
                <a:latin typeface="Century Gothic" panose="020B0502020202020204" pitchFamily="34" charset="0"/>
              </a:rPr>
              <a:t>on a heatproof </a:t>
            </a:r>
            <a:r>
              <a:rPr lang="en-GB" altLang="en-US" sz="2400" b="1" dirty="0" smtClean="0">
                <a:solidFill>
                  <a:srgbClr val="FFFF00"/>
                </a:solidFill>
                <a:latin typeface="Century Gothic" panose="020B0502020202020204" pitchFamily="34" charset="0"/>
              </a:rPr>
              <a:t>surface when heating up/cooling down.</a:t>
            </a:r>
          </a:p>
          <a:p>
            <a:pPr marL="342900" indent="-342900">
              <a:buFont typeface="Arial" panose="020B0604020202020204" pitchFamily="34" charset="0"/>
              <a:buChar char="•"/>
            </a:pPr>
            <a:endParaRPr lang="en-GB" altLang="en-US" sz="2400" b="1" dirty="0">
              <a:solidFill>
                <a:srgbClr val="FFFF00"/>
              </a:solidFill>
              <a:latin typeface="Century Gothic" panose="020B0502020202020204" pitchFamily="34" charset="0"/>
            </a:endParaRPr>
          </a:p>
          <a:p>
            <a:pPr marL="342900" indent="-342900">
              <a:buFont typeface="Arial" panose="020B0604020202020204" pitchFamily="34" charset="0"/>
              <a:buChar char="•"/>
            </a:pPr>
            <a:r>
              <a:rPr lang="en-GB" altLang="en-US" sz="2400" b="1" dirty="0" smtClean="0">
                <a:solidFill>
                  <a:schemeClr val="bg1"/>
                </a:solidFill>
                <a:latin typeface="Century Gothic" panose="020B0502020202020204" pitchFamily="34" charset="0"/>
              </a:rPr>
              <a:t>Make sure the cord is not within a child’s reach.</a:t>
            </a:r>
          </a:p>
          <a:p>
            <a:endParaRPr lang="en-GB" altLang="en-US"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136772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80988" y="1957388"/>
            <a:ext cx="82804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eaLnBrk="1" hangingPunct="1">
              <a:spcBef>
                <a:spcPct val="0"/>
              </a:spcBef>
            </a:pPr>
            <a:r>
              <a:rPr lang="en-GB" altLang="en-US" sz="2400" b="1" dirty="0" smtClean="0">
                <a:solidFill>
                  <a:schemeClr val="bg1"/>
                </a:solidFill>
                <a:latin typeface="Century Gothic" panose="020B0502020202020204" pitchFamily="34" charset="0"/>
              </a:rPr>
              <a:t>1 </a:t>
            </a:r>
            <a:r>
              <a:rPr lang="en-GB" altLang="en-US" sz="2400" b="1" dirty="0">
                <a:solidFill>
                  <a:schemeClr val="bg1"/>
                </a:solidFill>
                <a:latin typeface="Century Gothic" panose="020B0502020202020204" pitchFamily="34" charset="0"/>
              </a:rPr>
              <a:t>in 10 children admitted to hospital* with a burn were injured by </a:t>
            </a:r>
            <a:r>
              <a:rPr lang="en-GB" altLang="en-US" sz="2400" b="1" dirty="0" smtClean="0">
                <a:solidFill>
                  <a:schemeClr val="bg1"/>
                </a:solidFill>
                <a:latin typeface="Century Gothic" panose="020B0502020202020204" pitchFamily="34" charset="0"/>
              </a:rPr>
              <a:t>Hair straighteners.  When fully heated up the hotplates reach </a:t>
            </a:r>
            <a:r>
              <a:rPr lang="en-GB" altLang="en-US" sz="2400" b="1" dirty="0">
                <a:solidFill>
                  <a:schemeClr val="bg1"/>
                </a:solidFill>
                <a:latin typeface="Century Gothic" panose="020B0502020202020204" pitchFamily="34" charset="0"/>
              </a:rPr>
              <a:t>over 200˚</a:t>
            </a:r>
            <a:r>
              <a:rPr lang="en-GB" altLang="en-US" sz="2400" b="1" dirty="0" smtClean="0">
                <a:solidFill>
                  <a:schemeClr val="bg1"/>
                </a:solidFill>
                <a:latin typeface="Century Gothic" panose="020B0502020202020204" pitchFamily="34" charset="0"/>
              </a:rPr>
              <a:t>C</a:t>
            </a:r>
          </a:p>
          <a:p>
            <a:pPr marL="342900" indent="-342900" eaLnBrk="1" hangingPunct="1">
              <a:spcBef>
                <a:spcPct val="0"/>
              </a:spcBef>
            </a:pPr>
            <a:endParaRPr lang="en-GB" altLang="en-US" sz="2400" b="1" dirty="0">
              <a:solidFill>
                <a:schemeClr val="bg1"/>
              </a:solidFill>
              <a:latin typeface="Century Gothic" panose="020B0502020202020204" pitchFamily="34" charset="0"/>
            </a:endParaRPr>
          </a:p>
          <a:p>
            <a:pPr marL="342900" indent="-342900" eaLnBrk="1" hangingPunct="1">
              <a:spcBef>
                <a:spcPct val="0"/>
              </a:spcBef>
            </a:pPr>
            <a:endParaRPr lang="en-GB" altLang="en-US" sz="2400" b="1" dirty="0" smtClean="0">
              <a:solidFill>
                <a:schemeClr val="bg1"/>
              </a:solidFill>
              <a:latin typeface="Century Gothic" panose="020B0502020202020204" pitchFamily="34" charset="0"/>
            </a:endParaRPr>
          </a:p>
          <a:p>
            <a:pPr eaLnBrk="1" hangingPunct="1">
              <a:spcBef>
                <a:spcPct val="0"/>
              </a:spcBef>
              <a:buNone/>
            </a:pPr>
            <a:endParaRPr lang="en-GB" altLang="en-US" sz="2400" b="1" dirty="0" smtClean="0">
              <a:solidFill>
                <a:schemeClr val="bg1"/>
              </a:solidFill>
              <a:latin typeface="Century Gothic" panose="020B0502020202020204" pitchFamily="34" charset="0"/>
            </a:endParaRPr>
          </a:p>
          <a:p>
            <a:pPr marL="342900" indent="-342900" eaLnBrk="1" hangingPunct="1">
              <a:spcBef>
                <a:spcPct val="0"/>
              </a:spcBef>
            </a:pPr>
            <a:endParaRPr lang="en-GB" altLang="en-US" sz="2400" b="1" dirty="0">
              <a:solidFill>
                <a:schemeClr val="bg1"/>
              </a:solidFill>
              <a:latin typeface="Century Gothic" panose="020B0502020202020204" pitchFamily="34" charset="0"/>
            </a:endParaRPr>
          </a:p>
          <a:p>
            <a:pPr marL="342900" indent="-342900" eaLnBrk="1" hangingPunct="1">
              <a:spcBef>
                <a:spcPct val="0"/>
              </a:spcBef>
            </a:pPr>
            <a:endParaRPr lang="en-GB" altLang="en-US" sz="2400" b="1" dirty="0" smtClean="0">
              <a:solidFill>
                <a:schemeClr val="bg1"/>
              </a:solidFill>
              <a:latin typeface="Century Gothic" panose="020B0502020202020204" pitchFamily="34" charset="0"/>
            </a:endParaRPr>
          </a:p>
          <a:p>
            <a:pPr marL="342900" indent="-342900" eaLnBrk="1" hangingPunct="1">
              <a:spcBef>
                <a:spcPct val="0"/>
              </a:spcBef>
            </a:pPr>
            <a:r>
              <a:rPr lang="en-GB" altLang="en-US" sz="2400" b="1" dirty="0" smtClean="0">
                <a:solidFill>
                  <a:srgbClr val="FFFF00"/>
                </a:solidFill>
                <a:latin typeface="Century Gothic" panose="020B0502020202020204" pitchFamily="34" charset="0"/>
              </a:rPr>
              <a:t>Keep children away when using them and use a heatproof mat/case to set them on and to cool down in.  It can take over 30 minutes to cool down completely!</a:t>
            </a:r>
            <a:endParaRPr lang="en-GB" altLang="en-US" sz="2400" b="1" dirty="0">
              <a:solidFill>
                <a:srgbClr val="FFFF00"/>
              </a:solidFill>
              <a:latin typeface="Century Gothic" panose="020B0502020202020204" pitchFamily="34" charset="0"/>
            </a:endParaRPr>
          </a:p>
          <a:p>
            <a:pPr algn="ctr" eaLnBrk="1" hangingPunct="1">
              <a:spcBef>
                <a:spcPct val="0"/>
              </a:spcBef>
              <a:buFontTx/>
              <a:buNone/>
            </a:pPr>
            <a:endParaRPr lang="en-GB" altLang="en-US" sz="2400" b="1" dirty="0">
              <a:solidFill>
                <a:schemeClr val="bg1"/>
              </a:solidFill>
              <a:latin typeface="Century Gothic" panose="020B0502020202020204" pitchFamily="34" charset="0"/>
            </a:endParaRPr>
          </a:p>
        </p:txBody>
      </p:sp>
      <p:sp>
        <p:nvSpPr>
          <p:cNvPr id="21508" name="Text Box 5"/>
          <p:cNvSpPr txBox="1">
            <a:spLocks noChangeArrowheads="1"/>
          </p:cNvSpPr>
          <p:nvPr/>
        </p:nvSpPr>
        <p:spPr bwMode="auto">
          <a:xfrm>
            <a:off x="3800476" y="6237288"/>
            <a:ext cx="51641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2000" b="1" dirty="0">
                <a:solidFill>
                  <a:schemeClr val="bg1"/>
                </a:solidFill>
                <a:latin typeface="Century Gothic" panose="020B0502020202020204" pitchFamily="34" charset="0"/>
              </a:rPr>
              <a:t>*Royal Belfast Hospital for Sick Children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0075" y="3151823"/>
            <a:ext cx="2562225" cy="1711566"/>
          </a:xfrm>
          <a:prstGeom prst="rect">
            <a:avLst/>
          </a:prstGeom>
        </p:spPr>
      </p:pic>
    </p:spTree>
    <p:custDataLst>
      <p:tags r:id="rId1"/>
    </p:custDataLst>
    <p:extLst>
      <p:ext uri="{BB962C8B-B14F-4D97-AF65-F5344CB8AC3E}">
        <p14:creationId xmlns:p14="http://schemas.microsoft.com/office/powerpoint/2010/main" val="3735127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98764" y="1546167"/>
            <a:ext cx="8104909" cy="4696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lr>
                <a:schemeClr val="tx1"/>
              </a:buClr>
              <a:buChar char="–"/>
              <a:defRPr sz="2000">
                <a:solidFill>
                  <a:schemeClr val="bg2"/>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514600" indent="-228600" algn="l" rtl="0" fontAlgn="base">
              <a:spcBef>
                <a:spcPct val="20000"/>
              </a:spcBef>
              <a:spcAft>
                <a:spcPct val="0"/>
              </a:spcAft>
              <a:buClr>
                <a:schemeClr val="accent1"/>
              </a:buClr>
              <a:buChar char="•"/>
              <a:defRPr sz="2000">
                <a:solidFill>
                  <a:schemeClr val="bg2"/>
                </a:solidFill>
                <a:latin typeface="+mn-lt"/>
              </a:defRPr>
            </a:lvl6pPr>
            <a:lvl7pPr marL="2971800" indent="-228600" algn="l" rtl="0" fontAlgn="base">
              <a:spcBef>
                <a:spcPct val="20000"/>
              </a:spcBef>
              <a:spcAft>
                <a:spcPct val="0"/>
              </a:spcAft>
              <a:buClr>
                <a:schemeClr val="accent1"/>
              </a:buClr>
              <a:buChar char="•"/>
              <a:defRPr sz="2000">
                <a:solidFill>
                  <a:schemeClr val="bg2"/>
                </a:solidFill>
                <a:latin typeface="+mn-lt"/>
              </a:defRPr>
            </a:lvl7pPr>
            <a:lvl8pPr marL="3429000" indent="-228600" algn="l" rtl="0" fontAlgn="base">
              <a:spcBef>
                <a:spcPct val="20000"/>
              </a:spcBef>
              <a:spcAft>
                <a:spcPct val="0"/>
              </a:spcAft>
              <a:buClr>
                <a:schemeClr val="accent1"/>
              </a:buClr>
              <a:buChar char="•"/>
              <a:defRPr sz="2000">
                <a:solidFill>
                  <a:schemeClr val="bg2"/>
                </a:solidFill>
                <a:latin typeface="+mn-lt"/>
              </a:defRPr>
            </a:lvl8pPr>
            <a:lvl9pPr marL="3886200" indent="-228600" algn="l" rtl="0" fontAlgn="base">
              <a:spcBef>
                <a:spcPct val="20000"/>
              </a:spcBef>
              <a:spcAft>
                <a:spcPct val="0"/>
              </a:spcAft>
              <a:buClr>
                <a:schemeClr val="accent1"/>
              </a:buClr>
              <a:buChar char="•"/>
              <a:defRPr sz="2000">
                <a:solidFill>
                  <a:schemeClr val="bg2"/>
                </a:solidFill>
                <a:latin typeface="+mn-lt"/>
              </a:defRPr>
            </a:lvl9pPr>
          </a:lstStyle>
          <a:p>
            <a:pPr marL="0" indent="0" defTabSz="914400">
              <a:spcBef>
                <a:spcPts val="0"/>
              </a:spcBef>
              <a:buSzPct val="100000"/>
              <a:buNone/>
            </a:pPr>
            <a:r>
              <a:rPr lang="en-GB" sz="3600" b="1" kern="0" dirty="0" smtClean="0">
                <a:solidFill>
                  <a:schemeClr val="accent2"/>
                </a:solidFill>
                <a:latin typeface="Century Gothic" panose="020B0502020202020204" pitchFamily="34" charset="0"/>
              </a:rPr>
              <a:t>Children and pets.</a:t>
            </a:r>
          </a:p>
          <a:p>
            <a:pPr marL="0" indent="0" defTabSz="914400">
              <a:spcBef>
                <a:spcPts val="0"/>
              </a:spcBef>
              <a:buSzPct val="100000"/>
              <a:buNone/>
            </a:pPr>
            <a:endParaRPr lang="en-GB" sz="2000" b="1" kern="0" dirty="0" smtClean="0">
              <a:solidFill>
                <a:schemeClr val="accent2"/>
              </a:solidFill>
              <a:latin typeface="Century Gothic" panose="020B0502020202020204" pitchFamily="34" charset="0"/>
            </a:endParaRPr>
          </a:p>
          <a:p>
            <a:pPr marL="0" indent="0" defTabSz="914400">
              <a:spcBef>
                <a:spcPts val="0"/>
              </a:spcBef>
              <a:buSzPct val="100000"/>
              <a:buNone/>
            </a:pPr>
            <a:endParaRPr lang="en-GB" sz="2000" b="1" kern="0" dirty="0">
              <a:solidFill>
                <a:schemeClr val="accent2"/>
              </a:solidFill>
              <a:latin typeface="Century Gothic" panose="020B0502020202020204" pitchFamily="34" charset="0"/>
            </a:endParaRPr>
          </a:p>
          <a:p>
            <a:pPr marL="0" indent="0" defTabSz="914400">
              <a:spcBef>
                <a:spcPts val="0"/>
              </a:spcBef>
              <a:buSzPct val="100000"/>
              <a:buNone/>
            </a:pPr>
            <a:endParaRPr lang="en-GB" sz="2000" b="1" kern="0" dirty="0" smtClean="0">
              <a:solidFill>
                <a:schemeClr val="accent2"/>
              </a:solidFill>
              <a:latin typeface="Century Gothic" panose="020B0502020202020204" pitchFamily="34" charset="0"/>
            </a:endParaRPr>
          </a:p>
          <a:p>
            <a:pPr marL="0" indent="0" defTabSz="914400">
              <a:spcBef>
                <a:spcPts val="0"/>
              </a:spcBef>
              <a:buSzPct val="100000"/>
              <a:buNone/>
            </a:pPr>
            <a:endParaRPr lang="en-GB" sz="2000" b="1" kern="0" dirty="0" smtClean="0">
              <a:solidFill>
                <a:schemeClr val="accent2"/>
              </a:solidFill>
              <a:latin typeface="Century Gothic" panose="020B0502020202020204" pitchFamily="34" charset="0"/>
            </a:endParaRPr>
          </a:p>
          <a:p>
            <a:pPr marL="0" indent="0" defTabSz="914400">
              <a:spcBef>
                <a:spcPts val="0"/>
              </a:spcBef>
              <a:buSzPct val="100000"/>
              <a:buNone/>
            </a:pPr>
            <a:endParaRPr lang="en-GB" sz="2000" b="1" kern="0" dirty="0" smtClean="0">
              <a:solidFill>
                <a:schemeClr val="accent2"/>
              </a:solidFill>
              <a:latin typeface="Century Gothic" panose="020B0502020202020204" pitchFamily="34" charset="0"/>
            </a:endParaRPr>
          </a:p>
          <a:p>
            <a:pPr marL="0" indent="0" defTabSz="914400">
              <a:spcBef>
                <a:spcPts val="0"/>
              </a:spcBef>
              <a:buSzPct val="100000"/>
              <a:buNone/>
            </a:pPr>
            <a:endParaRPr lang="en-GB" sz="2000" b="1" kern="0" dirty="0" smtClean="0">
              <a:solidFill>
                <a:schemeClr val="accent2"/>
              </a:solidFill>
              <a:latin typeface="Century Gothic" panose="020B0502020202020204" pitchFamily="34" charset="0"/>
            </a:endParaRPr>
          </a:p>
          <a:p>
            <a:pPr marL="0" indent="0" defTabSz="914400">
              <a:spcBef>
                <a:spcPts val="0"/>
              </a:spcBef>
              <a:buSzPct val="100000"/>
              <a:buNone/>
            </a:pPr>
            <a:r>
              <a:rPr lang="en-GB" sz="2200" b="1" kern="0" dirty="0" smtClean="0">
                <a:solidFill>
                  <a:srgbClr val="FFFFFF">
                    <a:lumMod val="95000"/>
                  </a:srgbClr>
                </a:solidFill>
                <a:latin typeface="Century Gothic" panose="020B0502020202020204" pitchFamily="34" charset="0"/>
              </a:rPr>
              <a:t>Always remember</a:t>
            </a:r>
          </a:p>
          <a:p>
            <a:pPr marL="400050" lvl="1" indent="0" defTabSz="914400">
              <a:spcBef>
                <a:spcPts val="0"/>
              </a:spcBef>
              <a:buSzPct val="100000"/>
              <a:buNone/>
            </a:pPr>
            <a:r>
              <a:rPr lang="en-GB" sz="2200" b="1" i="1" kern="0" dirty="0" smtClean="0">
                <a:solidFill>
                  <a:srgbClr val="FFFFFF">
                    <a:lumMod val="95000"/>
                  </a:srgbClr>
                </a:solidFill>
                <a:latin typeface="Century Gothic" panose="020B0502020202020204" pitchFamily="34" charset="0"/>
              </a:rPr>
              <a:t>– </a:t>
            </a:r>
            <a:r>
              <a:rPr lang="en-GB" sz="2200" b="1" kern="0" dirty="0">
                <a:solidFill>
                  <a:srgbClr val="FFFFFF">
                    <a:lumMod val="95000"/>
                  </a:srgbClr>
                </a:solidFill>
                <a:latin typeface="Century Gothic" panose="020B0502020202020204" pitchFamily="34" charset="0"/>
              </a:rPr>
              <a:t>Don't leave young children unsupervised with a pet.</a:t>
            </a:r>
          </a:p>
          <a:p>
            <a:pPr marL="400050" lvl="1" indent="0" defTabSz="914400">
              <a:spcBef>
                <a:spcPts val="0"/>
              </a:spcBef>
              <a:buSzPct val="100000"/>
              <a:buNone/>
            </a:pPr>
            <a:endParaRPr lang="en-GB" sz="1000" b="1" kern="0" dirty="0">
              <a:solidFill>
                <a:srgbClr val="FFFFFF">
                  <a:lumMod val="95000"/>
                </a:srgbClr>
              </a:solidFill>
              <a:latin typeface="Century Gothic" panose="020B0502020202020204" pitchFamily="34" charset="0"/>
            </a:endParaRPr>
          </a:p>
          <a:p>
            <a:pPr marL="0" indent="0" defTabSz="914400">
              <a:spcBef>
                <a:spcPts val="0"/>
              </a:spcBef>
              <a:buSzPct val="100000"/>
              <a:buNone/>
            </a:pPr>
            <a:r>
              <a:rPr lang="en-GB" sz="2200" b="1" kern="0" dirty="0" smtClean="0">
                <a:solidFill>
                  <a:srgbClr val="FFFF00"/>
                </a:solidFill>
                <a:latin typeface="Century Gothic" panose="020B0502020202020204" pitchFamily="34" charset="0"/>
              </a:rPr>
              <a:t>Dogs are often considered a member of the family but a mistake we can make is to forget that they, like humans can get stressed, frightened or angry which could lead to them to act aggressively if provoked.</a:t>
            </a:r>
            <a:endParaRPr lang="en-GB" sz="2200" b="1" kern="0" dirty="0">
              <a:solidFill>
                <a:srgbClr val="FFFF00"/>
              </a:solidFill>
              <a:latin typeface="Century Gothic" panose="020B0502020202020204" pitchFamily="34" charset="0"/>
            </a:endParaRPr>
          </a:p>
          <a:p>
            <a:pPr marL="324000" indent="-324000" defTabSz="914400">
              <a:spcBef>
                <a:spcPts val="0"/>
              </a:spcBef>
              <a:buClr>
                <a:schemeClr val="bg1"/>
              </a:buClr>
              <a:buSzPct val="100000"/>
              <a:buFont typeface="Arial" panose="020B0604020202020204" pitchFamily="34" charset="0"/>
              <a:buChar char="•"/>
            </a:pPr>
            <a:endParaRPr lang="en-GB" sz="1000" b="1" kern="0" dirty="0" smtClean="0">
              <a:solidFill>
                <a:srgbClr val="FFFFFF">
                  <a:lumMod val="95000"/>
                </a:srgbClr>
              </a:solidFill>
              <a:latin typeface="Century Gothic" panose="020B0502020202020204"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090" t="6863" r="5001" b="20355"/>
          <a:stretch/>
        </p:blipFill>
        <p:spPr>
          <a:xfrm>
            <a:off x="3254044" y="2307966"/>
            <a:ext cx="2594347" cy="1466012"/>
          </a:xfrm>
          <a:prstGeom prst="rect">
            <a:avLst/>
          </a:prstGeom>
        </p:spPr>
      </p:pic>
    </p:spTree>
    <p:extLst>
      <p:ext uri="{BB962C8B-B14F-4D97-AF65-F5344CB8AC3E}">
        <p14:creationId xmlns:p14="http://schemas.microsoft.com/office/powerpoint/2010/main" val="3108144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43830" y="1352723"/>
            <a:ext cx="8559347" cy="287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lr>
                <a:schemeClr val="tx1"/>
              </a:buClr>
              <a:buChar char="–"/>
              <a:defRPr sz="2000">
                <a:solidFill>
                  <a:schemeClr val="bg2"/>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514600" indent="-228600" algn="l" rtl="0" fontAlgn="base">
              <a:spcBef>
                <a:spcPct val="20000"/>
              </a:spcBef>
              <a:spcAft>
                <a:spcPct val="0"/>
              </a:spcAft>
              <a:buClr>
                <a:schemeClr val="accent1"/>
              </a:buClr>
              <a:buChar char="•"/>
              <a:defRPr sz="2000">
                <a:solidFill>
                  <a:schemeClr val="bg2"/>
                </a:solidFill>
                <a:latin typeface="+mn-lt"/>
              </a:defRPr>
            </a:lvl6pPr>
            <a:lvl7pPr marL="2971800" indent="-228600" algn="l" rtl="0" fontAlgn="base">
              <a:spcBef>
                <a:spcPct val="20000"/>
              </a:spcBef>
              <a:spcAft>
                <a:spcPct val="0"/>
              </a:spcAft>
              <a:buClr>
                <a:schemeClr val="accent1"/>
              </a:buClr>
              <a:buChar char="•"/>
              <a:defRPr sz="2000">
                <a:solidFill>
                  <a:schemeClr val="bg2"/>
                </a:solidFill>
                <a:latin typeface="+mn-lt"/>
              </a:defRPr>
            </a:lvl7pPr>
            <a:lvl8pPr marL="3429000" indent="-228600" algn="l" rtl="0" fontAlgn="base">
              <a:spcBef>
                <a:spcPct val="20000"/>
              </a:spcBef>
              <a:spcAft>
                <a:spcPct val="0"/>
              </a:spcAft>
              <a:buClr>
                <a:schemeClr val="accent1"/>
              </a:buClr>
              <a:buChar char="•"/>
              <a:defRPr sz="2000">
                <a:solidFill>
                  <a:schemeClr val="bg2"/>
                </a:solidFill>
                <a:latin typeface="+mn-lt"/>
              </a:defRPr>
            </a:lvl8pPr>
            <a:lvl9pPr marL="3886200" indent="-228600" algn="l" rtl="0" fontAlgn="base">
              <a:spcBef>
                <a:spcPct val="20000"/>
              </a:spcBef>
              <a:spcAft>
                <a:spcPct val="0"/>
              </a:spcAft>
              <a:buClr>
                <a:schemeClr val="accent1"/>
              </a:buClr>
              <a:buChar char="•"/>
              <a:defRPr sz="2000">
                <a:solidFill>
                  <a:schemeClr val="bg2"/>
                </a:solidFill>
                <a:latin typeface="+mn-lt"/>
              </a:defRPr>
            </a:lvl9pPr>
          </a:lstStyle>
          <a:p>
            <a:pPr marL="0" indent="0" defTabSz="914400">
              <a:spcBef>
                <a:spcPts val="0"/>
              </a:spcBef>
              <a:buSzPct val="100000"/>
              <a:buNone/>
            </a:pPr>
            <a:r>
              <a:rPr lang="en-GB" sz="3600" b="1" kern="0" dirty="0" smtClean="0">
                <a:solidFill>
                  <a:schemeClr val="accent2"/>
                </a:solidFill>
                <a:latin typeface="Century Gothic" panose="020B0502020202020204" pitchFamily="34" charset="0"/>
              </a:rPr>
              <a:t>Teach children how to behave around dogs (and other pets too).</a:t>
            </a:r>
          </a:p>
          <a:p>
            <a:pPr marL="0" indent="0" defTabSz="914400">
              <a:spcBef>
                <a:spcPts val="0"/>
              </a:spcBef>
              <a:buSzPct val="100000"/>
              <a:buNone/>
            </a:pPr>
            <a:endParaRPr lang="en-GB" sz="1400" b="1" kern="0" dirty="0" smtClean="0">
              <a:solidFill>
                <a:schemeClr val="accent2"/>
              </a:solidFill>
              <a:latin typeface="Century Gothic" panose="020B0502020202020204" pitchFamily="34" charset="0"/>
            </a:endParaRPr>
          </a:p>
          <a:p>
            <a:pPr marL="0" indent="0" defTabSz="914400">
              <a:spcBef>
                <a:spcPts val="0"/>
              </a:spcBef>
              <a:buSzPct val="100000"/>
              <a:buNone/>
            </a:pPr>
            <a:r>
              <a:rPr lang="en-GB" sz="2400" b="1" kern="0" dirty="0" smtClean="0">
                <a:solidFill>
                  <a:schemeClr val="bg1"/>
                </a:solidFill>
                <a:latin typeface="Century Gothic" panose="020B0502020202020204" pitchFamily="34" charset="0"/>
              </a:rPr>
              <a:t>Teach children to:</a:t>
            </a:r>
          </a:p>
          <a:p>
            <a:pPr marL="0" indent="0" defTabSz="914400">
              <a:spcBef>
                <a:spcPts val="0"/>
              </a:spcBef>
              <a:buSzPct val="100000"/>
              <a:buNone/>
            </a:pPr>
            <a:endParaRPr lang="en-GB" sz="1000" b="1" kern="0" dirty="0">
              <a:solidFill>
                <a:schemeClr val="accent2"/>
              </a:solidFill>
              <a:latin typeface="Century Gothic" panose="020B0502020202020204" pitchFamily="34" charset="0"/>
            </a:endParaRPr>
          </a:p>
          <a:p>
            <a:pPr defTabSz="914400">
              <a:spcBef>
                <a:spcPts val="0"/>
              </a:spcBef>
              <a:buClr>
                <a:srgbClr val="FFFF00"/>
              </a:buClr>
              <a:buSzPct val="100000"/>
              <a:buFont typeface="Arial" panose="020B0604020202020204" pitchFamily="34" charset="0"/>
              <a:buChar char="•"/>
            </a:pPr>
            <a:r>
              <a:rPr lang="en-GB" sz="2400" b="1" kern="0" dirty="0" smtClean="0">
                <a:solidFill>
                  <a:srgbClr val="FFFF00"/>
                </a:solidFill>
                <a:latin typeface="Century Gothic" panose="020B0502020202020204" pitchFamily="34" charset="0"/>
              </a:rPr>
              <a:t>Be calm</a:t>
            </a:r>
          </a:p>
          <a:p>
            <a:pPr marL="0" indent="0" defTabSz="914400">
              <a:spcBef>
                <a:spcPts val="0"/>
              </a:spcBef>
              <a:buClr>
                <a:schemeClr val="bg1"/>
              </a:buClr>
              <a:buSzPct val="100000"/>
              <a:buNone/>
            </a:pPr>
            <a:endParaRPr lang="en-GB" sz="1000" b="1" kern="0" dirty="0">
              <a:solidFill>
                <a:schemeClr val="bg1"/>
              </a:solidFill>
              <a:latin typeface="Century Gothic" panose="020B0502020202020204" pitchFamily="34" charset="0"/>
            </a:endParaRPr>
          </a:p>
          <a:p>
            <a:pPr defTabSz="914400">
              <a:spcBef>
                <a:spcPts val="0"/>
              </a:spcBef>
              <a:buClr>
                <a:schemeClr val="bg1"/>
              </a:buClr>
              <a:buSzPct val="100000"/>
              <a:buFont typeface="Arial" panose="020B0604020202020204" pitchFamily="34" charset="0"/>
              <a:buChar char="•"/>
            </a:pPr>
            <a:r>
              <a:rPr lang="en-GB" sz="2400" b="1" kern="0" dirty="0" smtClean="0">
                <a:solidFill>
                  <a:schemeClr val="bg1"/>
                </a:solidFill>
                <a:latin typeface="Century Gothic" panose="020B0502020202020204" pitchFamily="34" charset="0"/>
              </a:rPr>
              <a:t>Give a dogs space</a:t>
            </a:r>
          </a:p>
          <a:p>
            <a:pPr marL="0" indent="0" defTabSz="914400">
              <a:spcBef>
                <a:spcPts val="0"/>
              </a:spcBef>
              <a:buClr>
                <a:schemeClr val="bg1"/>
              </a:buClr>
              <a:buSzPct val="100000"/>
              <a:buNone/>
            </a:pPr>
            <a:endParaRPr lang="en-GB" sz="1000" b="1" kern="0" dirty="0">
              <a:solidFill>
                <a:schemeClr val="bg1"/>
              </a:solidFill>
              <a:latin typeface="Century Gothic" panose="020B0502020202020204"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0664" b="6228"/>
          <a:stretch/>
        </p:blipFill>
        <p:spPr>
          <a:xfrm>
            <a:off x="6129086" y="3649287"/>
            <a:ext cx="2564322" cy="1421475"/>
          </a:xfrm>
          <a:prstGeom prst="rect">
            <a:avLst/>
          </a:prstGeom>
        </p:spPr>
      </p:pic>
      <p:sp>
        <p:nvSpPr>
          <p:cNvPr id="5" name="Rectangle 3"/>
          <p:cNvSpPr txBox="1">
            <a:spLocks noChangeArrowheads="1"/>
          </p:cNvSpPr>
          <p:nvPr/>
        </p:nvSpPr>
        <p:spPr bwMode="auto">
          <a:xfrm>
            <a:off x="249630" y="4171256"/>
            <a:ext cx="6350675" cy="194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lr>
                <a:schemeClr val="tx1"/>
              </a:buClr>
              <a:buChar char="–"/>
              <a:defRPr sz="2000">
                <a:solidFill>
                  <a:schemeClr val="bg2"/>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514600" indent="-228600" algn="l" rtl="0" fontAlgn="base">
              <a:spcBef>
                <a:spcPct val="20000"/>
              </a:spcBef>
              <a:spcAft>
                <a:spcPct val="0"/>
              </a:spcAft>
              <a:buClr>
                <a:schemeClr val="accent1"/>
              </a:buClr>
              <a:buChar char="•"/>
              <a:defRPr sz="2000">
                <a:solidFill>
                  <a:schemeClr val="bg2"/>
                </a:solidFill>
                <a:latin typeface="+mn-lt"/>
              </a:defRPr>
            </a:lvl6pPr>
            <a:lvl7pPr marL="2971800" indent="-228600" algn="l" rtl="0" fontAlgn="base">
              <a:spcBef>
                <a:spcPct val="20000"/>
              </a:spcBef>
              <a:spcAft>
                <a:spcPct val="0"/>
              </a:spcAft>
              <a:buClr>
                <a:schemeClr val="accent1"/>
              </a:buClr>
              <a:buChar char="•"/>
              <a:defRPr sz="2000">
                <a:solidFill>
                  <a:schemeClr val="bg2"/>
                </a:solidFill>
                <a:latin typeface="+mn-lt"/>
              </a:defRPr>
            </a:lvl7pPr>
            <a:lvl8pPr marL="3429000" indent="-228600" algn="l" rtl="0" fontAlgn="base">
              <a:spcBef>
                <a:spcPct val="20000"/>
              </a:spcBef>
              <a:spcAft>
                <a:spcPct val="0"/>
              </a:spcAft>
              <a:buClr>
                <a:schemeClr val="accent1"/>
              </a:buClr>
              <a:buChar char="•"/>
              <a:defRPr sz="2000">
                <a:solidFill>
                  <a:schemeClr val="bg2"/>
                </a:solidFill>
                <a:latin typeface="+mn-lt"/>
              </a:defRPr>
            </a:lvl8pPr>
            <a:lvl9pPr marL="3886200" indent="-228600" algn="l" rtl="0" fontAlgn="base">
              <a:spcBef>
                <a:spcPct val="20000"/>
              </a:spcBef>
              <a:spcAft>
                <a:spcPct val="0"/>
              </a:spcAft>
              <a:buClr>
                <a:schemeClr val="accent1"/>
              </a:buClr>
              <a:buChar char="•"/>
              <a:defRPr sz="2000">
                <a:solidFill>
                  <a:schemeClr val="bg2"/>
                </a:solidFill>
                <a:latin typeface="+mn-lt"/>
              </a:defRPr>
            </a:lvl9pPr>
          </a:lstStyle>
          <a:p>
            <a:pPr defTabSz="914400">
              <a:spcBef>
                <a:spcPts val="0"/>
              </a:spcBef>
              <a:buClr>
                <a:srgbClr val="FFFF00"/>
              </a:buClr>
              <a:buSzPct val="100000"/>
              <a:buFont typeface="Arial" panose="020B0604020202020204" pitchFamily="34" charset="0"/>
              <a:buChar char="•"/>
            </a:pPr>
            <a:r>
              <a:rPr lang="en-GB" sz="2400" b="1" kern="0" dirty="0" smtClean="0">
                <a:solidFill>
                  <a:srgbClr val="FFFF00"/>
                </a:solidFill>
                <a:latin typeface="Century Gothic" panose="020B0502020202020204" pitchFamily="34" charset="0"/>
              </a:rPr>
              <a:t>Keep hands away from dog’s eyes, mouth and ears.</a:t>
            </a:r>
          </a:p>
          <a:p>
            <a:pPr defTabSz="914400">
              <a:spcBef>
                <a:spcPts val="0"/>
              </a:spcBef>
              <a:buClr>
                <a:schemeClr val="bg1"/>
              </a:buClr>
              <a:buSzPct val="100000"/>
              <a:buFont typeface="Arial" panose="020B0604020202020204" pitchFamily="34" charset="0"/>
              <a:buChar char="•"/>
            </a:pPr>
            <a:endParaRPr lang="en-GB" sz="1000" b="1" kern="0" dirty="0">
              <a:solidFill>
                <a:schemeClr val="bg1"/>
              </a:solidFill>
              <a:latin typeface="Century Gothic" panose="020B0502020202020204" pitchFamily="34" charset="0"/>
            </a:endParaRPr>
          </a:p>
          <a:p>
            <a:pPr defTabSz="914400">
              <a:spcBef>
                <a:spcPts val="0"/>
              </a:spcBef>
              <a:buClr>
                <a:schemeClr val="bg1"/>
              </a:buClr>
              <a:buSzPct val="100000"/>
              <a:buFont typeface="Arial" panose="020B0604020202020204" pitchFamily="34" charset="0"/>
              <a:buChar char="•"/>
            </a:pPr>
            <a:r>
              <a:rPr lang="en-GB" sz="2400" b="1" kern="0" dirty="0" smtClean="0">
                <a:solidFill>
                  <a:schemeClr val="bg1"/>
                </a:solidFill>
                <a:latin typeface="Century Gothic" panose="020B0502020202020204" pitchFamily="34" charset="0"/>
              </a:rPr>
              <a:t>Be kind.</a:t>
            </a:r>
          </a:p>
          <a:p>
            <a:pPr defTabSz="914400">
              <a:spcBef>
                <a:spcPts val="0"/>
              </a:spcBef>
              <a:buClr>
                <a:schemeClr val="bg1"/>
              </a:buClr>
              <a:buSzPct val="100000"/>
              <a:buFont typeface="Arial" panose="020B0604020202020204" pitchFamily="34" charset="0"/>
              <a:buChar char="•"/>
            </a:pPr>
            <a:endParaRPr lang="en-GB" sz="1000" b="1" kern="0" dirty="0">
              <a:solidFill>
                <a:schemeClr val="bg1"/>
              </a:solidFill>
              <a:latin typeface="Century Gothic" panose="020B0502020202020204" pitchFamily="34" charset="0"/>
            </a:endParaRPr>
          </a:p>
          <a:p>
            <a:pPr defTabSz="914400">
              <a:spcBef>
                <a:spcPts val="0"/>
              </a:spcBef>
              <a:buClr>
                <a:srgbClr val="FFFF00"/>
              </a:buClr>
              <a:buSzPct val="100000"/>
              <a:buFont typeface="Arial" panose="020B0604020202020204" pitchFamily="34" charset="0"/>
              <a:buChar char="•"/>
            </a:pPr>
            <a:r>
              <a:rPr lang="en-GB" sz="2400" b="1" kern="0" dirty="0" smtClean="0">
                <a:solidFill>
                  <a:srgbClr val="FFFF00"/>
                </a:solidFill>
                <a:latin typeface="Century Gothic" panose="020B0502020202020204" pitchFamily="34" charset="0"/>
              </a:rPr>
              <a:t>Leave a dog alone when they are sleeping, eating of playing with it’s toy.</a:t>
            </a:r>
            <a:endParaRPr lang="en-GB" sz="2400" b="1" kern="0" dirty="0" smtClean="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071312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3"/>
          <a:stretch>
            <a:fillRect/>
          </a:stretch>
        </p:blipFill>
        <p:spPr>
          <a:xfrm>
            <a:off x="6391993" y="171040"/>
            <a:ext cx="2609314" cy="737680"/>
          </a:xfrm>
          <a:prstGeom prst="rect">
            <a:avLst/>
          </a:prstGeom>
        </p:spPr>
      </p:pic>
      <p:pic>
        <p:nvPicPr>
          <p:cNvPr id="28" name="Content Placeholder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410" y="63067"/>
            <a:ext cx="2273390" cy="891457"/>
          </a:xfrm>
          <a:prstGeom prst="rect">
            <a:avLst/>
          </a:prstGeom>
        </p:spPr>
      </p:pic>
      <p:sp>
        <p:nvSpPr>
          <p:cNvPr id="16" name="Content Placeholder 2"/>
          <p:cNvSpPr txBox="1">
            <a:spLocks/>
          </p:cNvSpPr>
          <p:nvPr/>
        </p:nvSpPr>
        <p:spPr>
          <a:xfrm>
            <a:off x="179512" y="1553547"/>
            <a:ext cx="8821795" cy="4525963"/>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baseline="0">
                <a:solidFill>
                  <a:schemeClr val="tx1"/>
                </a:solidFill>
                <a:latin typeface="Century Gothic"/>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4000" b="1" i="0" u="none" strike="noStrike" kern="1200" cap="none" spc="0" normalizeH="0" baseline="0" noProof="0" dirty="0" smtClean="0">
                <a:ln>
                  <a:noFill/>
                </a:ln>
                <a:solidFill>
                  <a:schemeClr val="bg1"/>
                </a:solidFill>
                <a:effectLst/>
                <a:uLnTx/>
                <a:uFillTx/>
              </a:rPr>
              <a:t>For more</a:t>
            </a:r>
            <a:r>
              <a:rPr kumimoji="0" lang="en-GB" sz="4000" b="1" i="0" u="none" strike="noStrike" kern="1200" cap="none" spc="0" normalizeH="0" noProof="0" dirty="0" smtClean="0">
                <a:ln>
                  <a:noFill/>
                </a:ln>
                <a:solidFill>
                  <a:schemeClr val="bg1"/>
                </a:solidFill>
                <a:effectLst/>
                <a:uLnTx/>
                <a:uFillTx/>
              </a:rPr>
              <a:t> information </a:t>
            </a:r>
            <a:r>
              <a:rPr kumimoji="0" lang="en-GB" sz="4000" b="1" i="0" u="none" strike="noStrike" kern="1200" cap="none" spc="0" normalizeH="0" baseline="0" noProof="0" dirty="0" smtClean="0">
                <a:ln>
                  <a:noFill/>
                </a:ln>
                <a:solidFill>
                  <a:schemeClr val="bg1"/>
                </a:solidFill>
                <a:effectLst/>
                <a:uLnTx/>
                <a:uFillTx/>
              </a:rPr>
              <a:t>please contact us on: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GB" sz="4000" b="1" i="0" u="none" strike="noStrike" kern="1200" cap="none" spc="0" normalizeH="0" baseline="0" noProof="0" dirty="0" smtClean="0">
              <a:ln>
                <a:noFill/>
              </a:ln>
              <a:solidFill>
                <a:schemeClr val="bg1"/>
              </a:solidFill>
              <a:effectLst/>
              <a:uLnTx/>
              <a:uFillTx/>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GB" sz="4000" b="1" dirty="0">
                <a:solidFill>
                  <a:schemeClr val="bg1"/>
                </a:solidFill>
              </a:rPr>
              <a:t> </a:t>
            </a:r>
            <a:r>
              <a:rPr kumimoji="0" lang="en-GB" sz="4000" b="1" i="0" u="none" strike="noStrike" kern="1200" cap="none" spc="0" normalizeH="0" baseline="0" noProof="0" dirty="0" smtClean="0">
                <a:ln>
                  <a:noFill/>
                </a:ln>
                <a:solidFill>
                  <a:schemeClr val="bg1"/>
                </a:solidFill>
                <a:effectLst/>
                <a:uLnTx/>
                <a:uFillTx/>
              </a:rPr>
              <a:t>028 9034 0160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GB" b="1" dirty="0" smtClean="0">
                <a:solidFill>
                  <a:schemeClr val="bg1"/>
                </a:solidFill>
              </a:rPr>
              <a:t>envhealth@antrimandnewtownabbey.gov.uk</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GB" sz="2800" b="1" i="0" u="none" strike="noStrike" kern="1200" cap="none" spc="0" normalizeH="0" baseline="0" noProof="0" dirty="0" smtClean="0">
              <a:ln>
                <a:noFill/>
              </a:ln>
              <a:effectLst/>
              <a:uLnTx/>
              <a:uFillTx/>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GB" sz="3900" b="1" dirty="0" smtClean="0">
                <a:solidFill>
                  <a:srgbClr val="FFFF00"/>
                </a:solidFill>
              </a:rPr>
              <a:t>Thank you</a:t>
            </a:r>
            <a:endParaRPr kumimoji="0" lang="en-GB" sz="3900" b="1" i="0" u="none" strike="noStrike" kern="1200" cap="none" spc="0" normalizeH="0" baseline="0" noProof="0" dirty="0">
              <a:ln>
                <a:noFill/>
              </a:ln>
              <a:solidFill>
                <a:srgbClr val="FFFF00"/>
              </a:solidFill>
              <a:effectLst/>
              <a:uLnTx/>
              <a:uFillTx/>
            </a:endParaRPr>
          </a:p>
        </p:txBody>
      </p:sp>
    </p:spTree>
    <p:extLst>
      <p:ext uri="{BB962C8B-B14F-4D97-AF65-F5344CB8AC3E}">
        <p14:creationId xmlns:p14="http://schemas.microsoft.com/office/powerpoint/2010/main" val="3666951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624016" y="1337179"/>
            <a:ext cx="77409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1" hangingPunct="1">
              <a:spcBef>
                <a:spcPct val="50000"/>
              </a:spcBef>
              <a:buFontTx/>
              <a:buNone/>
            </a:pPr>
            <a:r>
              <a:rPr lang="en-GB" altLang="en-US" sz="3600" b="1" dirty="0" smtClean="0">
                <a:solidFill>
                  <a:srgbClr val="FFFFFF"/>
                </a:solidFill>
                <a:latin typeface="Century Gothic" panose="020B0502020202020204" pitchFamily="34" charset="0"/>
              </a:rPr>
              <a:t>What might be in reach?</a:t>
            </a:r>
            <a:endParaRPr lang="en-GB" altLang="en-US" sz="3600" b="1" dirty="0">
              <a:solidFill>
                <a:srgbClr val="FFFFFF"/>
              </a:solidFill>
              <a:latin typeface="Century Gothic" panose="020B0502020202020204" pitchFamily="34" charset="0"/>
            </a:endParaRPr>
          </a:p>
        </p:txBody>
      </p:sp>
      <p:pic>
        <p:nvPicPr>
          <p:cNvPr id="6" name="Picture 3" descr="IMG_13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7326" y="2069051"/>
            <a:ext cx="2974374" cy="398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770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312440" y="1947042"/>
            <a:ext cx="83582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a:spcBef>
                <a:spcPct val="50000"/>
              </a:spcBef>
              <a:buFontTx/>
              <a:buNone/>
            </a:pPr>
            <a:r>
              <a:rPr lang="en-GB" altLang="en-US" sz="2400" b="1" dirty="0" smtClean="0">
                <a:solidFill>
                  <a:srgbClr val="FFFF00"/>
                </a:solidFill>
                <a:latin typeface="Century Gothic" panose="020B0502020202020204" pitchFamily="34" charset="0"/>
              </a:rPr>
              <a:t>These are visually </a:t>
            </a:r>
            <a:r>
              <a:rPr lang="en-GB" altLang="en-US" sz="2400" b="1" dirty="0">
                <a:solidFill>
                  <a:srgbClr val="FFFF00"/>
                </a:solidFill>
                <a:latin typeface="Century Gothic" panose="020B0502020202020204" pitchFamily="34" charset="0"/>
              </a:rPr>
              <a:t>a</a:t>
            </a:r>
            <a:r>
              <a:rPr lang="en-GB" altLang="en-US" sz="2400" b="1" dirty="0" smtClean="0">
                <a:solidFill>
                  <a:srgbClr val="FFFF00"/>
                </a:solidFill>
                <a:latin typeface="Century Gothic" panose="020B0502020202020204" pitchFamily="34" charset="0"/>
              </a:rPr>
              <a:t>ppealing … but can poison a child</a:t>
            </a:r>
            <a:endParaRPr lang="en-GB" altLang="en-US" sz="2400" b="1" dirty="0">
              <a:solidFill>
                <a:srgbClr val="FFFF00"/>
              </a:solidFill>
              <a:latin typeface="Century Gothic" panose="020B0502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472" y="2777871"/>
            <a:ext cx="2505456" cy="334060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379" y="2777871"/>
            <a:ext cx="2450592" cy="32674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3422" y="2756535"/>
            <a:ext cx="2487168" cy="3310128"/>
          </a:xfrm>
          <a:prstGeom prst="rect">
            <a:avLst/>
          </a:prstGeom>
        </p:spPr>
      </p:pic>
    </p:spTree>
    <p:extLst>
      <p:ext uri="{BB962C8B-B14F-4D97-AF65-F5344CB8AC3E}">
        <p14:creationId xmlns:p14="http://schemas.microsoft.com/office/powerpoint/2010/main" val="3974378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312438" y="1410355"/>
            <a:ext cx="835823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a:spcBef>
                <a:spcPct val="50000"/>
              </a:spcBef>
              <a:buFontTx/>
              <a:buNone/>
            </a:pPr>
            <a:r>
              <a:rPr lang="en-GB" altLang="en-US" sz="2400" b="1" dirty="0" smtClean="0">
                <a:solidFill>
                  <a:schemeClr val="bg1"/>
                </a:solidFill>
                <a:latin typeface="Century Gothic" panose="020B0502020202020204" pitchFamily="34" charset="0"/>
              </a:rPr>
              <a:t>It may be handy keeping cleaning chemicals nearby but it’s also handy for a child to reach.</a:t>
            </a:r>
          </a:p>
          <a:p>
            <a:pPr algn="ctr" defTabSz="914400">
              <a:spcBef>
                <a:spcPct val="50000"/>
              </a:spcBef>
              <a:buFontTx/>
              <a:buNone/>
            </a:pPr>
            <a:endParaRPr lang="en-GB" altLang="en-US" sz="2400" b="1" dirty="0">
              <a:solidFill>
                <a:srgbClr val="FFFF00"/>
              </a:solidFill>
              <a:latin typeface="Century Gothic" panose="020B0502020202020204" pitchFamily="34" charset="0"/>
            </a:endParaRPr>
          </a:p>
          <a:p>
            <a:pPr algn="ctr" defTabSz="914400">
              <a:spcBef>
                <a:spcPct val="50000"/>
              </a:spcBef>
              <a:buFontTx/>
              <a:buNone/>
            </a:pPr>
            <a:endParaRPr lang="en-GB" altLang="en-US" sz="2400" b="1" dirty="0" smtClean="0">
              <a:solidFill>
                <a:srgbClr val="FFFF00"/>
              </a:solidFill>
              <a:latin typeface="Century Gothic" panose="020B0502020202020204" pitchFamily="34" charset="0"/>
            </a:endParaRPr>
          </a:p>
          <a:p>
            <a:pPr algn="ctr" defTabSz="914400">
              <a:spcBef>
                <a:spcPct val="50000"/>
              </a:spcBef>
              <a:buFontTx/>
              <a:buNone/>
            </a:pPr>
            <a:endParaRPr lang="en-GB" altLang="en-US" sz="2400" b="1" dirty="0">
              <a:solidFill>
                <a:srgbClr val="FFFF00"/>
              </a:solidFill>
              <a:latin typeface="Century Gothic" panose="020B0502020202020204" pitchFamily="34" charset="0"/>
            </a:endParaRPr>
          </a:p>
          <a:p>
            <a:pPr algn="ctr" defTabSz="914400">
              <a:spcBef>
                <a:spcPct val="50000"/>
              </a:spcBef>
              <a:buFontTx/>
              <a:buNone/>
            </a:pPr>
            <a:endParaRPr lang="en-GB" altLang="en-US" sz="2400" b="1" dirty="0" smtClean="0">
              <a:solidFill>
                <a:srgbClr val="FFFF00"/>
              </a:solidFill>
              <a:latin typeface="Century Gothic" panose="020B0502020202020204" pitchFamily="34" charset="0"/>
            </a:endParaRPr>
          </a:p>
          <a:p>
            <a:pPr algn="ctr" defTabSz="914400">
              <a:spcBef>
                <a:spcPct val="50000"/>
              </a:spcBef>
              <a:buFontTx/>
              <a:buNone/>
            </a:pPr>
            <a:endParaRPr lang="en-GB" altLang="en-US" sz="2400" b="1" dirty="0" smtClean="0">
              <a:solidFill>
                <a:srgbClr val="FFFF00"/>
              </a:solidFill>
              <a:latin typeface="Century Gothic" panose="020B0502020202020204" pitchFamily="34" charset="0"/>
            </a:endParaRPr>
          </a:p>
          <a:p>
            <a:pPr algn="ctr" defTabSz="914400">
              <a:spcBef>
                <a:spcPct val="50000"/>
              </a:spcBef>
              <a:buFontTx/>
              <a:buNone/>
            </a:pPr>
            <a:r>
              <a:rPr lang="en-GB" altLang="en-US" sz="2400" b="1" dirty="0" smtClean="0">
                <a:solidFill>
                  <a:srgbClr val="FFFF00"/>
                </a:solidFill>
                <a:latin typeface="Century Gothic" panose="020B0502020202020204" pitchFamily="34" charset="0"/>
              </a:rPr>
              <a:t>Do not rely on the bottle’s safety cap keeping a child from removing it!  Children can be determined and pick up new skills quickly.</a:t>
            </a:r>
            <a:endParaRPr lang="en-GB" altLang="en-US" sz="2400" b="1" dirty="0">
              <a:solidFill>
                <a:srgbClr val="FFFF00"/>
              </a:solidFill>
              <a:latin typeface="Century Gothic" panose="020B0502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029" b="11634"/>
          <a:stretch/>
        </p:blipFill>
        <p:spPr>
          <a:xfrm>
            <a:off x="3272975" y="2324100"/>
            <a:ext cx="2437160" cy="2695575"/>
          </a:xfrm>
          <a:prstGeom prst="rect">
            <a:avLst/>
          </a:prstGeom>
        </p:spPr>
      </p:pic>
    </p:spTree>
    <p:extLst>
      <p:ext uri="{BB962C8B-B14F-4D97-AF65-F5344CB8AC3E}">
        <p14:creationId xmlns:p14="http://schemas.microsoft.com/office/powerpoint/2010/main" val="1922411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161849" y="1429306"/>
            <a:ext cx="7086676"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eaLnBrk="1" hangingPunct="1">
              <a:spcBef>
                <a:spcPts val="0"/>
              </a:spcBef>
              <a:buFontTx/>
              <a:buNone/>
            </a:pPr>
            <a:r>
              <a:rPr lang="en-GB" altLang="en-US" sz="3600" b="1" dirty="0" smtClean="0">
                <a:solidFill>
                  <a:schemeClr val="accent2"/>
                </a:solidFill>
                <a:latin typeface="Century Gothic" panose="020B0502020202020204" pitchFamily="34" charset="0"/>
              </a:rPr>
              <a:t>Other poisons to be aware of:</a:t>
            </a:r>
          </a:p>
          <a:p>
            <a:pPr defTabSz="914400" eaLnBrk="1" hangingPunct="1">
              <a:spcBef>
                <a:spcPts val="0"/>
              </a:spcBef>
              <a:buFontTx/>
              <a:buNone/>
            </a:pPr>
            <a:endParaRPr lang="en-GB" altLang="en-US" sz="1200" b="1" dirty="0" smtClean="0">
              <a:solidFill>
                <a:schemeClr val="bg1"/>
              </a:solidFill>
              <a:latin typeface="Century Gothic" panose="020B0502020202020204" pitchFamily="34" charset="0"/>
            </a:endParaRPr>
          </a:p>
          <a:p>
            <a:pPr marL="342900" indent="-342900" defTabSz="914400" eaLnBrk="1" hangingPunct="1">
              <a:spcBef>
                <a:spcPts val="0"/>
              </a:spcBef>
            </a:pPr>
            <a:r>
              <a:rPr lang="en-GB" altLang="en-US" sz="2400" b="1" dirty="0" smtClean="0">
                <a:solidFill>
                  <a:schemeClr val="bg1"/>
                </a:solidFill>
                <a:latin typeface="Century Gothic" panose="020B0502020202020204" pitchFamily="34" charset="0"/>
              </a:rPr>
              <a:t>Silica Gel</a:t>
            </a:r>
          </a:p>
          <a:p>
            <a:pPr marL="1085850" lvl="1" indent="-342900" defTabSz="914400" eaLnBrk="1" hangingPunct="1">
              <a:spcBef>
                <a:spcPts val="0"/>
              </a:spcBef>
            </a:pPr>
            <a:r>
              <a:rPr lang="en-GB" altLang="en-US" sz="2400" b="1" dirty="0" smtClean="0">
                <a:solidFill>
                  <a:schemeClr val="bg1"/>
                </a:solidFill>
                <a:latin typeface="Century Gothic" panose="020B0502020202020204" pitchFamily="34" charset="0"/>
              </a:rPr>
              <a:t>These are the small packets that come inside packaging to absorb moisture.  Dispose of these safely right away.</a:t>
            </a:r>
          </a:p>
          <a:p>
            <a:pPr lvl="1" indent="0" defTabSz="914400" eaLnBrk="1" hangingPunct="1">
              <a:spcBef>
                <a:spcPts val="0"/>
              </a:spcBef>
              <a:buNone/>
            </a:pPr>
            <a:endParaRPr lang="en-GB" altLang="en-US" sz="2000" b="1" dirty="0" smtClean="0">
              <a:solidFill>
                <a:schemeClr val="bg1"/>
              </a:solidFill>
              <a:latin typeface="Century Gothic" panose="020B0502020202020204" pitchFamily="34" charset="0"/>
            </a:endParaRPr>
          </a:p>
          <a:p>
            <a:pPr marL="342900" indent="-342900" defTabSz="914400" eaLnBrk="1" hangingPunct="1">
              <a:spcBef>
                <a:spcPts val="0"/>
              </a:spcBef>
            </a:pPr>
            <a:r>
              <a:rPr lang="en-GB" altLang="en-US" sz="2400" b="1" dirty="0" smtClean="0">
                <a:solidFill>
                  <a:srgbClr val="FFFF00"/>
                </a:solidFill>
                <a:latin typeface="Century Gothic" panose="020B0502020202020204" pitchFamily="34" charset="0"/>
              </a:rPr>
              <a:t>E-Cigarettes</a:t>
            </a:r>
          </a:p>
          <a:p>
            <a:pPr marL="1085850" lvl="1" indent="-342900" defTabSz="914400" eaLnBrk="1" hangingPunct="1">
              <a:spcBef>
                <a:spcPts val="0"/>
              </a:spcBef>
            </a:pPr>
            <a:r>
              <a:rPr lang="en-GB" altLang="en-US" sz="2400" b="1" dirty="0" smtClean="0">
                <a:solidFill>
                  <a:srgbClr val="FFFF00"/>
                </a:solidFill>
                <a:latin typeface="Century Gothic" panose="020B0502020202020204" pitchFamily="34" charset="0"/>
              </a:rPr>
              <a:t>The liquid can have an appealing smell and the packaging bright and appealing BUT is toxic.  If inhaled, ingested or comes in to contact with skin/eyes it can cause very serious damage.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3370" y="2581275"/>
            <a:ext cx="1896444" cy="126682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3370" y="4677717"/>
            <a:ext cx="1896444" cy="1259239"/>
          </a:xfrm>
          <a:prstGeom prst="rect">
            <a:avLst/>
          </a:prstGeom>
        </p:spPr>
      </p:pic>
    </p:spTree>
    <p:extLst>
      <p:ext uri="{BB962C8B-B14F-4D97-AF65-F5344CB8AC3E}">
        <p14:creationId xmlns:p14="http://schemas.microsoft.com/office/powerpoint/2010/main" val="901418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18999" y="1656576"/>
            <a:ext cx="7020001"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defTabSz="914400" eaLnBrk="1" hangingPunct="1">
              <a:spcBef>
                <a:spcPts val="0"/>
              </a:spcBef>
            </a:pPr>
            <a:r>
              <a:rPr lang="en-GB" altLang="en-US" sz="2400" b="1" dirty="0" smtClean="0">
                <a:solidFill>
                  <a:schemeClr val="bg1"/>
                </a:solidFill>
                <a:latin typeface="Century Gothic" panose="020B0502020202020204" pitchFamily="34" charset="0"/>
              </a:rPr>
              <a:t>Plug-in </a:t>
            </a:r>
            <a:r>
              <a:rPr lang="en-GB" altLang="en-US" sz="2400" b="1" dirty="0">
                <a:solidFill>
                  <a:schemeClr val="bg1"/>
                </a:solidFill>
                <a:latin typeface="Century Gothic" panose="020B0502020202020204" pitchFamily="34" charset="0"/>
              </a:rPr>
              <a:t>air fresheners</a:t>
            </a:r>
          </a:p>
          <a:p>
            <a:pPr marL="1085850" lvl="1" indent="-342900" defTabSz="914400" eaLnBrk="1" hangingPunct="1">
              <a:spcBef>
                <a:spcPts val="0"/>
              </a:spcBef>
            </a:pPr>
            <a:r>
              <a:rPr lang="en-GB" altLang="en-US" sz="2400" b="1" dirty="0" smtClean="0">
                <a:solidFill>
                  <a:schemeClr val="bg1"/>
                </a:solidFill>
                <a:latin typeface="Century Gothic" panose="020B0502020202020204" pitchFamily="34" charset="0"/>
              </a:rPr>
              <a:t>The liquid contained in these can be harmful.</a:t>
            </a:r>
          </a:p>
          <a:p>
            <a:pPr marL="1085850" lvl="1" indent="-342900" defTabSz="914400" eaLnBrk="1" hangingPunct="1">
              <a:spcBef>
                <a:spcPts val="0"/>
              </a:spcBef>
            </a:pPr>
            <a:r>
              <a:rPr lang="en-GB" altLang="en-US" sz="2400" b="1" dirty="0" smtClean="0">
                <a:solidFill>
                  <a:schemeClr val="bg1"/>
                </a:solidFill>
                <a:latin typeface="Century Gothic" panose="020B0502020202020204" pitchFamily="34" charset="0"/>
              </a:rPr>
              <a:t>These devices are plugged in to the wall socket which are well within the reach of a curious child.</a:t>
            </a:r>
          </a:p>
          <a:p>
            <a:pPr marL="1085850" lvl="1" indent="-342900" defTabSz="914400" eaLnBrk="1" hangingPunct="1">
              <a:spcBef>
                <a:spcPts val="0"/>
              </a:spcBef>
            </a:pPr>
            <a:endParaRPr lang="en-GB" altLang="en-US" sz="2400" b="1" dirty="0">
              <a:solidFill>
                <a:schemeClr val="bg1"/>
              </a:solidFill>
              <a:latin typeface="Century Gothic" panose="020B0502020202020204" pitchFamily="34" charset="0"/>
            </a:endParaRPr>
          </a:p>
          <a:p>
            <a:pPr marL="342900" indent="-342900" defTabSz="914400" eaLnBrk="1" hangingPunct="1">
              <a:spcBef>
                <a:spcPts val="0"/>
              </a:spcBef>
            </a:pPr>
            <a:r>
              <a:rPr lang="en-GB" altLang="en-US" sz="2400" b="1" dirty="0" smtClean="0">
                <a:solidFill>
                  <a:srgbClr val="FFFF00"/>
                </a:solidFill>
                <a:latin typeface="Century Gothic" panose="020B0502020202020204" pitchFamily="34" charset="0"/>
              </a:rPr>
              <a:t>Plants</a:t>
            </a:r>
          </a:p>
          <a:p>
            <a:pPr marL="1085850" lvl="1" indent="-342900" defTabSz="914400" eaLnBrk="1" hangingPunct="1">
              <a:spcBef>
                <a:spcPts val="0"/>
              </a:spcBef>
            </a:pPr>
            <a:r>
              <a:rPr lang="en-GB" altLang="en-US" sz="2400" b="1" dirty="0" smtClean="0">
                <a:solidFill>
                  <a:srgbClr val="FFFF00"/>
                </a:solidFill>
                <a:latin typeface="Century Gothic" panose="020B0502020202020204" pitchFamily="34" charset="0"/>
              </a:rPr>
              <a:t>Be aware of which plants are poisonous - do they have berries or leaves that could be harmful if ingested or come in to contact with skin/eyes?</a:t>
            </a:r>
            <a:endParaRPr lang="en-GB" altLang="en-US" sz="2000" b="1" dirty="0" smtClean="0">
              <a:solidFill>
                <a:schemeClr val="bg1"/>
              </a:solidFill>
              <a:latin typeface="Century Gothic" panose="020B0502020202020204" pitchFamily="34" charset="0"/>
            </a:endParaRPr>
          </a:p>
          <a:p>
            <a:pPr defTabSz="914400" eaLnBrk="1" hangingPunct="1">
              <a:spcBef>
                <a:spcPts val="0"/>
              </a:spcBef>
              <a:buNone/>
            </a:pPr>
            <a:endParaRPr lang="en-GB" altLang="en-US" sz="2400" b="1" dirty="0" smtClean="0">
              <a:solidFill>
                <a:schemeClr val="bg1"/>
              </a:solidFill>
              <a:latin typeface="Century Gothic" panose="020B0502020202020204"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0890"/>
          <a:stretch/>
        </p:blipFill>
        <p:spPr>
          <a:xfrm>
            <a:off x="6981825" y="2184855"/>
            <a:ext cx="1933575" cy="163269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1825" y="4610099"/>
            <a:ext cx="1933575" cy="1933575"/>
          </a:xfrm>
          <a:prstGeom prst="rect">
            <a:avLst/>
          </a:prstGeom>
        </p:spPr>
      </p:pic>
    </p:spTree>
    <p:extLst>
      <p:ext uri="{BB962C8B-B14F-4D97-AF65-F5344CB8AC3E}">
        <p14:creationId xmlns:p14="http://schemas.microsoft.com/office/powerpoint/2010/main" val="583631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3"/>
          <a:stretch>
            <a:fillRect/>
          </a:stretch>
        </p:blipFill>
        <p:spPr>
          <a:xfrm>
            <a:off x="6391993" y="171040"/>
            <a:ext cx="2609314" cy="737680"/>
          </a:xfrm>
          <a:prstGeom prst="rect">
            <a:avLst/>
          </a:prstGeom>
        </p:spPr>
      </p:pic>
      <p:pic>
        <p:nvPicPr>
          <p:cNvPr id="3" name="Picture 2"/>
          <p:cNvPicPr>
            <a:picLocks noChangeAspect="1"/>
          </p:cNvPicPr>
          <p:nvPr/>
        </p:nvPicPr>
        <p:blipFill>
          <a:blip r:embed="rId4"/>
          <a:stretch>
            <a:fillRect/>
          </a:stretch>
        </p:blipFill>
        <p:spPr>
          <a:xfrm>
            <a:off x="426368" y="260648"/>
            <a:ext cx="2334970" cy="701101"/>
          </a:xfrm>
          <a:prstGeom prst="rect">
            <a:avLst/>
          </a:prstGeom>
        </p:spPr>
      </p:pic>
      <p:sp>
        <p:nvSpPr>
          <p:cNvPr id="7" name="Text Box 7"/>
          <p:cNvSpPr txBox="1">
            <a:spLocks noChangeArrowheads="1"/>
          </p:cNvSpPr>
          <p:nvPr/>
        </p:nvSpPr>
        <p:spPr bwMode="auto">
          <a:xfrm>
            <a:off x="287337" y="1335330"/>
            <a:ext cx="856932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3600" b="1" dirty="0">
                <a:solidFill>
                  <a:schemeClr val="bg1"/>
                </a:solidFill>
                <a:latin typeface="Century Gothic" panose="020B0502020202020204" pitchFamily="34" charset="0"/>
              </a:rPr>
              <a:t>Liquitabs can cause damage to eyes or airways.</a:t>
            </a:r>
          </a:p>
          <a:p>
            <a:pPr algn="ctr" eaLnBrk="1" hangingPunct="1">
              <a:spcBef>
                <a:spcPct val="0"/>
              </a:spcBef>
              <a:buFontTx/>
              <a:buNone/>
            </a:pPr>
            <a:endParaRPr lang="en-GB" altLang="en-US" b="1" dirty="0">
              <a:solidFill>
                <a:schemeClr val="bg1"/>
              </a:solidFill>
              <a:latin typeface="Century Gothic" panose="020B0502020202020204" pitchFamily="34" charset="0"/>
            </a:endParaRPr>
          </a:p>
          <a:p>
            <a:pPr algn="ctr" eaLnBrk="1" hangingPunct="1">
              <a:spcBef>
                <a:spcPct val="0"/>
              </a:spcBef>
              <a:buFontTx/>
              <a:buNone/>
            </a:pPr>
            <a:endParaRPr lang="en-GB" altLang="en-US" b="1" dirty="0">
              <a:solidFill>
                <a:schemeClr val="bg1"/>
              </a:solidFill>
              <a:latin typeface="Century Gothic" panose="020B0502020202020204" pitchFamily="34" charset="0"/>
            </a:endParaRPr>
          </a:p>
          <a:p>
            <a:pPr algn="ctr" eaLnBrk="1" hangingPunct="1">
              <a:spcBef>
                <a:spcPct val="0"/>
              </a:spcBef>
              <a:buFontTx/>
              <a:buNone/>
            </a:pPr>
            <a:endParaRPr lang="en-GB" altLang="en-US" b="1" dirty="0" smtClean="0">
              <a:solidFill>
                <a:schemeClr val="bg1"/>
              </a:solidFill>
              <a:latin typeface="Century Gothic" panose="020B0502020202020204" pitchFamily="34" charset="0"/>
            </a:endParaRPr>
          </a:p>
          <a:p>
            <a:pPr algn="ctr" eaLnBrk="1" hangingPunct="1">
              <a:spcBef>
                <a:spcPct val="0"/>
              </a:spcBef>
              <a:buFontTx/>
              <a:buNone/>
            </a:pPr>
            <a:endParaRPr lang="en-GB" altLang="en-US" b="1" dirty="0">
              <a:solidFill>
                <a:schemeClr val="bg1"/>
              </a:solidFill>
              <a:latin typeface="Century Gothic" panose="020B0502020202020204" pitchFamily="34" charset="0"/>
            </a:endParaRPr>
          </a:p>
          <a:p>
            <a:pPr algn="ctr" eaLnBrk="1" hangingPunct="1">
              <a:spcBef>
                <a:spcPct val="0"/>
              </a:spcBef>
              <a:buFontTx/>
              <a:buNone/>
            </a:pPr>
            <a:endParaRPr lang="en-GB" altLang="en-US" sz="2400" b="1" dirty="0" smtClean="0">
              <a:solidFill>
                <a:schemeClr val="bg1"/>
              </a:solidFill>
              <a:latin typeface="Century Gothic" panose="020B0502020202020204" pitchFamily="34" charset="0"/>
            </a:endParaRPr>
          </a:p>
          <a:p>
            <a:pPr algn="ctr" eaLnBrk="1" hangingPunct="1">
              <a:spcBef>
                <a:spcPct val="0"/>
              </a:spcBef>
              <a:buFontTx/>
              <a:buNone/>
            </a:pPr>
            <a:endParaRPr lang="en-GB" altLang="en-US" sz="2400" b="1" dirty="0">
              <a:solidFill>
                <a:schemeClr val="bg1"/>
              </a:solidFill>
              <a:latin typeface="Century Gothic" panose="020B0502020202020204" pitchFamily="34" charset="0"/>
            </a:endParaRPr>
          </a:p>
          <a:p>
            <a:pPr algn="ctr" eaLnBrk="1" hangingPunct="1">
              <a:spcBef>
                <a:spcPct val="0"/>
              </a:spcBef>
              <a:buFontTx/>
              <a:buNone/>
            </a:pPr>
            <a:r>
              <a:rPr lang="en-GB" altLang="en-US" sz="2400" b="1" dirty="0">
                <a:solidFill>
                  <a:schemeClr val="bg1"/>
                </a:solidFill>
                <a:latin typeface="Century Gothic" panose="020B0502020202020204" pitchFamily="34" charset="0"/>
              </a:rPr>
              <a:t>The alkaline chemicals in the liquitabs cause immediate chemical burns, causing breathing difficulties as the airways start to swell rapidly.  </a:t>
            </a:r>
          </a:p>
        </p:txBody>
      </p:sp>
      <p:pic>
        <p:nvPicPr>
          <p:cNvPr id="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82067" y="2641971"/>
            <a:ext cx="397986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2663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2373</TotalTime>
  <Words>1578</Words>
  <Application>Microsoft Office PowerPoint</Application>
  <PresentationFormat>On-screen Show (4:3)</PresentationFormat>
  <Paragraphs>206</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Century Gothic</vt:lpstr>
      <vt:lpstr>Corbel</vt:lpstr>
      <vt:lpstr>Wingdings</vt:lpstr>
      <vt:lpstr>Office Theme</vt:lpstr>
      <vt:lpstr>Home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Loose Window Blind cords can be a risk to babies and small children.  If looped cords and chains can be reached they could injure or strangle themselves.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Safety</dc:title>
  <dc:creator>Tom Durrant</dc:creator>
  <cp:lastModifiedBy>Tom Durrant</cp:lastModifiedBy>
  <cp:revision>54</cp:revision>
  <dcterms:created xsi:type="dcterms:W3CDTF">2021-09-21T13:23:12Z</dcterms:created>
  <dcterms:modified xsi:type="dcterms:W3CDTF">2022-07-07T10:23:31Z</dcterms:modified>
</cp:coreProperties>
</file>