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4" r:id="rId2"/>
  </p:sldMasterIdLst>
  <p:notesMasterIdLst>
    <p:notesMasterId r:id="rId30"/>
  </p:notesMasterIdLst>
  <p:handoutMasterIdLst>
    <p:handoutMasterId r:id="rId31"/>
  </p:handoutMasterIdLst>
  <p:sldIdLst>
    <p:sldId id="813" r:id="rId3"/>
    <p:sldId id="1701" r:id="rId4"/>
    <p:sldId id="1726" r:id="rId5"/>
    <p:sldId id="1743" r:id="rId6"/>
    <p:sldId id="1733" r:id="rId7"/>
    <p:sldId id="1734" r:id="rId8"/>
    <p:sldId id="1735" r:id="rId9"/>
    <p:sldId id="1736" r:id="rId10"/>
    <p:sldId id="1737" r:id="rId11"/>
    <p:sldId id="1742" r:id="rId12"/>
    <p:sldId id="1747" r:id="rId13"/>
    <p:sldId id="1748" r:id="rId14"/>
    <p:sldId id="1749" r:id="rId15"/>
    <p:sldId id="1750" r:id="rId16"/>
    <p:sldId id="1751" r:id="rId17"/>
    <p:sldId id="1723" r:id="rId18"/>
    <p:sldId id="1727" r:id="rId19"/>
    <p:sldId id="1744" r:id="rId20"/>
    <p:sldId id="1738" r:id="rId21"/>
    <p:sldId id="1745" r:id="rId22"/>
    <p:sldId id="1746" r:id="rId23"/>
    <p:sldId id="1724" r:id="rId24"/>
    <p:sldId id="1728" r:id="rId25"/>
    <p:sldId id="1739" r:id="rId26"/>
    <p:sldId id="1740" r:id="rId27"/>
    <p:sldId id="1590" r:id="rId28"/>
    <p:sldId id="1648" r:id="rId29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42" autoAdjust="0"/>
    <p:restoredTop sz="94799" autoAdjust="0"/>
  </p:normalViewPr>
  <p:slideViewPr>
    <p:cSldViewPr snapToGrid="0" snapToObjects="1">
      <p:cViewPr varScale="1">
        <p:scale>
          <a:sx n="101" d="100"/>
          <a:sy n="101" d="100"/>
        </p:scale>
        <p:origin x="102" y="25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0188F-C6C0-49DE-ADD5-02D16362D8B0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2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2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1D3B2-2AA7-4F7C-9509-C7D73C459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570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D11B6-6143-48E5-A892-E7D2D870A07E}" type="datetimeFigureOut">
              <a:rPr lang="en-GB" smtClean="0"/>
              <a:t>12/03/2021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9" y="4751396"/>
            <a:ext cx="5437179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02" y="9377363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8C743-568B-44CA-B7B9-40719BB43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7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8C743-568B-44CA-B7B9-40719BB434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66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64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8C743-568B-44CA-B7B9-40719BB4343D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459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7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8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0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BC powerpoint slide bg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9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Century Gothic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BC powerpoint slide bg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67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ctr" defTabSz="257175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81" indent="-192881" algn="l" defTabSz="257175" rtl="0" eaLnBrk="1" latinLnBrk="0" hangingPunct="1">
        <a:spcBef>
          <a:spcPct val="20000"/>
        </a:spcBef>
        <a:buFont typeface="Arial"/>
        <a:buChar char="•"/>
        <a:defRPr sz="1800" kern="1200" baseline="0">
          <a:solidFill>
            <a:schemeClr val="tx1"/>
          </a:solidFill>
          <a:latin typeface="Century Gothic"/>
          <a:ea typeface="+mn-ea"/>
          <a:cs typeface="+mn-cs"/>
        </a:defRPr>
      </a:lvl1pPr>
      <a:lvl2pPr marL="417910" indent="-160735" algn="l" defTabSz="257175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Century Gothic"/>
          <a:ea typeface="+mn-ea"/>
          <a:cs typeface="+mn-cs"/>
        </a:defRPr>
      </a:lvl2pPr>
      <a:lvl3pPr marL="642938" indent="-128588" algn="l" defTabSz="257175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Century Gothic"/>
          <a:ea typeface="+mn-ea"/>
          <a:cs typeface="+mn-cs"/>
        </a:defRPr>
      </a:lvl3pPr>
      <a:lvl4pPr marL="900113" indent="-128588" algn="l" defTabSz="257175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1157288" indent="-128588" algn="l" defTabSz="257175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141446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257175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BC powerpoint slide b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2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Planning Committee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15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March 2021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58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50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 smtClean="0"/>
              <a:t>Item 3.2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b="1" dirty="0" smtClean="0"/>
              <a:t>Planning Application No: </a:t>
            </a:r>
            <a:r>
              <a:rPr lang="en-GB" sz="2200" dirty="0" smtClean="0"/>
              <a:t>LA03/2020/0828/F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b="1" dirty="0" smtClean="0"/>
              <a:t>Proposal</a:t>
            </a:r>
            <a:r>
              <a:rPr lang="en-GB" sz="2200" dirty="0" smtClean="0"/>
              <a:t>: </a:t>
            </a:r>
            <a:r>
              <a:rPr lang="en-GB" sz="2200" dirty="0"/>
              <a:t>Erection of 2no detached dwellings (&amp; retention of existing dwelling</a:t>
            </a:r>
            <a:r>
              <a:rPr lang="en-GB" sz="2200" dirty="0" smtClean="0"/>
              <a:t>)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b="1" dirty="0" smtClean="0"/>
              <a:t>Site/Location: </a:t>
            </a:r>
            <a:r>
              <a:rPr lang="en-GB" sz="2200" dirty="0" smtClean="0"/>
              <a:t>34 </a:t>
            </a:r>
            <a:r>
              <a:rPr lang="en-GB" sz="2200" dirty="0" err="1"/>
              <a:t>Glebecoole</a:t>
            </a:r>
            <a:r>
              <a:rPr lang="en-GB" sz="2200" dirty="0"/>
              <a:t> Park, Newtownabbey, BT36 </a:t>
            </a:r>
            <a:r>
              <a:rPr lang="en-GB" sz="2200" dirty="0" smtClean="0"/>
              <a:t>6HX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b="1" dirty="0" smtClean="0"/>
              <a:t>Recommendation</a:t>
            </a:r>
            <a:r>
              <a:rPr lang="en-GB" sz="2200" dirty="0" smtClean="0"/>
              <a:t>:  Refuse Planning Permission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214798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879"/>
          <a:stretch/>
        </p:blipFill>
        <p:spPr>
          <a:xfrm>
            <a:off x="-1" y="0"/>
            <a:ext cx="6729009" cy="6858000"/>
          </a:xfrm>
        </p:spPr>
      </p:pic>
    </p:spTree>
    <p:extLst>
      <p:ext uri="{BB962C8B-B14F-4D97-AF65-F5344CB8AC3E}">
        <p14:creationId xmlns:p14="http://schemas.microsoft.com/office/powerpoint/2010/main" val="1688161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69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6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00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4421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620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65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Item </a:t>
            </a:r>
            <a:r>
              <a:rPr lang="en-GB" dirty="0" smtClean="0"/>
              <a:t>3.3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/>
              <a:t>	</a:t>
            </a:r>
            <a:r>
              <a:rPr lang="en-GB" b="1" dirty="0" smtClean="0"/>
              <a:t>Planning Application No</a:t>
            </a:r>
            <a:r>
              <a:rPr lang="en-GB" dirty="0" smtClean="0"/>
              <a:t>: LA03/2020/0322/F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 smtClean="0"/>
              <a:t>Proposal: </a:t>
            </a:r>
            <a:r>
              <a:rPr lang="en-GB" dirty="0" smtClean="0"/>
              <a:t>Proposed </a:t>
            </a:r>
            <a:r>
              <a:rPr lang="en-GB" dirty="0"/>
              <a:t>erection of 4no dwellings, sunrooms, garages, parking, landscaping and access via shared surface turning head (amendment to previous approval LA03/2018/0987/F) with all other associated site </a:t>
            </a:r>
            <a:r>
              <a:rPr lang="en-GB" dirty="0" smtClean="0"/>
              <a:t>work</a:t>
            </a:r>
          </a:p>
          <a:p>
            <a:endParaRPr lang="en-GB" dirty="0"/>
          </a:p>
          <a:p>
            <a:r>
              <a:rPr lang="en-GB" b="1" dirty="0" smtClean="0"/>
              <a:t>Site/Location:</a:t>
            </a:r>
            <a:r>
              <a:rPr lang="en-GB" b="1" dirty="0"/>
              <a:t>	</a:t>
            </a:r>
            <a:r>
              <a:rPr lang="en-GB" dirty="0"/>
              <a:t>Lands situated between Fountain Hill and Stiles Way adjacent and south of former Antrim Cineplex, 1 Fountain Hill and immediately north of </a:t>
            </a:r>
            <a:r>
              <a:rPr lang="en-GB" dirty="0" err="1"/>
              <a:t>Crossreagh</a:t>
            </a:r>
            <a:r>
              <a:rPr lang="en-GB" dirty="0"/>
              <a:t> Drive, </a:t>
            </a:r>
            <a:r>
              <a:rPr lang="en-GB" dirty="0" smtClean="0"/>
              <a:t>Antrim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b="1" dirty="0" smtClean="0"/>
              <a:t>Recommendation:</a:t>
            </a:r>
            <a:r>
              <a:rPr lang="en-GB" dirty="0"/>
              <a:t> </a:t>
            </a:r>
            <a:r>
              <a:rPr lang="en-GB" dirty="0" smtClean="0"/>
              <a:t>Grant Planning Permission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88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7" b="30143"/>
          <a:stretch/>
        </p:blipFill>
        <p:spPr>
          <a:xfrm>
            <a:off x="0" y="0"/>
            <a:ext cx="6674528" cy="6858000"/>
          </a:xfrm>
        </p:spPr>
      </p:pic>
    </p:spTree>
    <p:extLst>
      <p:ext uri="{BB962C8B-B14F-4D97-AF65-F5344CB8AC3E}">
        <p14:creationId xmlns:p14="http://schemas.microsoft.com/office/powerpoint/2010/main" val="127715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744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726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00704" cy="5524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914900" y="2152650"/>
            <a:ext cx="1924050" cy="28003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14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Item 3.1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1346"/>
            <a:ext cx="8403021" cy="524450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GB" sz="2400" b="1" dirty="0" smtClean="0"/>
          </a:p>
          <a:p>
            <a:pPr marL="0" indent="0">
              <a:buNone/>
            </a:pPr>
            <a:r>
              <a:rPr lang="en-GB" sz="2200" b="1" dirty="0" smtClean="0"/>
              <a:t>Planning </a:t>
            </a:r>
            <a:r>
              <a:rPr lang="en-GB" sz="2200" b="1" dirty="0"/>
              <a:t>Application: </a:t>
            </a:r>
            <a:r>
              <a:rPr lang="en-GB" sz="2200" dirty="0" smtClean="0"/>
              <a:t>LA03/2020/0349/F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 smtClean="0"/>
              <a:t>Proposal</a:t>
            </a:r>
            <a:r>
              <a:rPr lang="en-GB" sz="2200" b="1" dirty="0"/>
              <a:t>: </a:t>
            </a:r>
            <a:r>
              <a:rPr lang="en-GB" sz="2200" dirty="0"/>
              <a:t>Proposed erection of 5no. detached and 2no. semi-detached dwellings, landscaping, associated site works and access arrangements from </a:t>
            </a:r>
            <a:r>
              <a:rPr lang="en-GB" sz="2200" dirty="0" err="1"/>
              <a:t>Lenamore</a:t>
            </a:r>
            <a:r>
              <a:rPr lang="en-GB" sz="2200" dirty="0"/>
              <a:t> Drive on lands 30m north and north east of 21 </a:t>
            </a:r>
            <a:r>
              <a:rPr lang="en-GB" sz="2200" dirty="0" err="1"/>
              <a:t>Lenamore</a:t>
            </a:r>
            <a:r>
              <a:rPr lang="en-GB" sz="2200" dirty="0"/>
              <a:t> Drive, </a:t>
            </a:r>
            <a:r>
              <a:rPr lang="en-GB" sz="2200" dirty="0" smtClean="0"/>
              <a:t>Newtownabbey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 smtClean="0"/>
              <a:t>Site Address</a:t>
            </a:r>
            <a:r>
              <a:rPr lang="en-GB" sz="2200" dirty="0"/>
              <a:t>: Lands 30m north and north east of 21 </a:t>
            </a:r>
            <a:r>
              <a:rPr lang="en-GB" sz="2200" dirty="0" err="1"/>
              <a:t>Lenamore</a:t>
            </a:r>
            <a:r>
              <a:rPr lang="en-GB" sz="2200" dirty="0"/>
              <a:t> Drive, Newtownabbey</a:t>
            </a:r>
            <a:endParaRPr lang="en-GB" sz="2200" dirty="0" smtClean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Recommendation: </a:t>
            </a:r>
            <a:r>
              <a:rPr lang="en-GB" sz="2200" dirty="0"/>
              <a:t>Grant </a:t>
            </a:r>
            <a:r>
              <a:rPr lang="en-GB" sz="2200" dirty="0" smtClean="0"/>
              <a:t>Planning </a:t>
            </a:r>
            <a:r>
              <a:rPr lang="en-GB" sz="2200" dirty="0"/>
              <a:t>Permission</a:t>
            </a:r>
          </a:p>
        </p:txBody>
      </p:sp>
    </p:spTree>
    <p:extLst>
      <p:ext uri="{BB962C8B-B14F-4D97-AF65-F5344CB8AC3E}">
        <p14:creationId xmlns:p14="http://schemas.microsoft.com/office/powerpoint/2010/main" val="3313305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0274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97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5153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81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dirty="0"/>
              <a:t>Item </a:t>
            </a:r>
            <a:r>
              <a:rPr lang="en-GB" dirty="0" smtClean="0"/>
              <a:t>3.4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200" b="1" dirty="0"/>
              <a:t>Planning Application No</a:t>
            </a:r>
            <a:r>
              <a:rPr lang="en-GB" sz="2200" dirty="0"/>
              <a:t>: LA03/2020/0469/F </a:t>
            </a:r>
            <a:endParaRPr lang="en-GB" sz="2200" dirty="0" smtClean="0"/>
          </a:p>
          <a:p>
            <a:pPr marL="0" indent="0">
              <a:buNone/>
            </a:pPr>
            <a:endParaRPr lang="en-GB" sz="2200" dirty="0"/>
          </a:p>
          <a:p>
            <a:r>
              <a:rPr lang="en-GB" sz="2200" b="1" dirty="0"/>
              <a:t>Proposal: </a:t>
            </a:r>
            <a:r>
              <a:rPr lang="en-GB" sz="2200" dirty="0"/>
              <a:t>Proposed new </a:t>
            </a:r>
            <a:r>
              <a:rPr lang="en-GB" sz="2200" dirty="0" smtClean="0"/>
              <a:t>dwelling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b="1" dirty="0" smtClean="0"/>
              <a:t>Site/Location:	</a:t>
            </a:r>
            <a:r>
              <a:rPr lang="en-GB" sz="2200" dirty="0"/>
              <a:t>17 metres South of 20 Church Road, Randalstown</a:t>
            </a:r>
          </a:p>
          <a:p>
            <a:pPr marL="0" indent="0">
              <a:buNone/>
            </a:pPr>
            <a:endParaRPr lang="en-GB" sz="2200" dirty="0"/>
          </a:p>
          <a:p>
            <a:r>
              <a:rPr lang="en-GB" sz="2200" b="1" dirty="0" smtClean="0"/>
              <a:t>Recommendation:</a:t>
            </a:r>
            <a:r>
              <a:rPr lang="en-GB" sz="2200" dirty="0"/>
              <a:t> </a:t>
            </a:r>
            <a:r>
              <a:rPr lang="en-GB" sz="2200" dirty="0" smtClean="0"/>
              <a:t>Refuse Planning Permission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val="76976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264"/>
          <a:stretch/>
        </p:blipFill>
        <p:spPr>
          <a:xfrm>
            <a:off x="0" y="0"/>
            <a:ext cx="7060366" cy="6857999"/>
          </a:xfrm>
        </p:spPr>
      </p:pic>
    </p:spTree>
    <p:extLst>
      <p:ext uri="{BB962C8B-B14F-4D97-AF65-F5344CB8AC3E}">
        <p14:creationId xmlns:p14="http://schemas.microsoft.com/office/powerpoint/2010/main" val="379437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6026597" cy="671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40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975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5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>
                <a:latin typeface="Century Gothic" panose="020B0502020202020204" pitchFamily="34" charset="0"/>
              </a:rPr>
              <a:t>Planning Committee</a:t>
            </a:r>
            <a:r>
              <a:rPr lang="en-US" b="1" dirty="0" smtClean="0">
                <a:latin typeface="Century Gothic" panose="020B0502020202020204" pitchFamily="34" charset="0"/>
              </a:rPr>
              <a:t/>
            </a:r>
            <a:br>
              <a:rPr lang="en-US" b="1" dirty="0" smtClean="0">
                <a:latin typeface="Century Gothic" panose="020B0502020202020204" pitchFamily="34" charset="0"/>
              </a:rPr>
            </a:br>
            <a:endParaRPr lang="en-US" sz="3200" b="1" dirty="0">
              <a:latin typeface="Century Gothic" panose="020B0502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1"/>
                </a:solidFill>
              </a:rPr>
              <a:t>15</a:t>
            </a:r>
            <a:r>
              <a:rPr lang="en-US" sz="2800" b="1" baseline="30000" dirty="0">
                <a:solidFill>
                  <a:schemeClr val="tx1"/>
                </a:solidFill>
              </a:rPr>
              <a:t>th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March 2021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9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PART </a:t>
            </a:r>
            <a:r>
              <a:rPr lang="en-GB" b="1" dirty="0" smtClean="0"/>
              <a:t>TWO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PART TWO – Other Planning Matters </a:t>
            </a:r>
            <a:endParaRPr lang="en-GB" dirty="0"/>
          </a:p>
          <a:p>
            <a:r>
              <a:rPr lang="en-GB" dirty="0" smtClean="0"/>
              <a:t>3.5 </a:t>
            </a:r>
            <a:r>
              <a:rPr lang="en-GB" dirty="0"/>
              <a:t>	Delegated planning decisions and appeals February 2021</a:t>
            </a:r>
          </a:p>
          <a:p>
            <a:r>
              <a:rPr lang="en-GB" dirty="0"/>
              <a:t>3.6	</a:t>
            </a:r>
            <a:r>
              <a:rPr lang="en-GB" dirty="0" smtClean="0"/>
              <a:t>    Proposal </a:t>
            </a:r>
            <a:r>
              <a:rPr lang="en-GB" dirty="0"/>
              <a:t>of Application Notification  </a:t>
            </a:r>
          </a:p>
          <a:p>
            <a:r>
              <a:rPr lang="en-GB" dirty="0" smtClean="0"/>
              <a:t>3.7 </a:t>
            </a:r>
            <a:r>
              <a:rPr lang="en-GB" dirty="0"/>
              <a:t>	Revised Planning Scheme of Delegation </a:t>
            </a:r>
          </a:p>
          <a:p>
            <a:r>
              <a:rPr lang="en-GB" dirty="0" smtClean="0"/>
              <a:t>3.8 </a:t>
            </a:r>
            <a:r>
              <a:rPr lang="en-GB" dirty="0"/>
              <a:t>	Regional Property Certificate Fee</a:t>
            </a:r>
          </a:p>
          <a:p>
            <a:r>
              <a:rPr lang="en-GB" dirty="0"/>
              <a:t>3.9	</a:t>
            </a:r>
            <a:r>
              <a:rPr lang="en-GB" dirty="0" smtClean="0"/>
              <a:t>    Service </a:t>
            </a:r>
            <a:r>
              <a:rPr lang="en-GB" dirty="0"/>
              <a:t>of Provisional Tree Preservation Order - </a:t>
            </a:r>
            <a:r>
              <a:rPr lang="en-GB" dirty="0" smtClean="0"/>
              <a:t>  </a:t>
            </a:r>
          </a:p>
          <a:p>
            <a:pPr marL="0" indent="0">
              <a:buNone/>
            </a:pPr>
            <a:r>
              <a:rPr lang="en-GB" dirty="0" smtClean="0"/>
              <a:t>            TPO/2021/0002/LA03</a:t>
            </a:r>
            <a:endParaRPr lang="en-GB" dirty="0"/>
          </a:p>
          <a:p>
            <a:r>
              <a:rPr lang="en-GB" dirty="0"/>
              <a:t>3.10	Service of Provisional Tree Preservation Order </a:t>
            </a:r>
            <a:r>
              <a:rPr lang="en-GB" dirty="0" smtClean="0"/>
              <a:t>–</a:t>
            </a:r>
          </a:p>
          <a:p>
            <a:pPr marL="0" indent="0">
              <a:buNone/>
            </a:pPr>
            <a:r>
              <a:rPr lang="en-GB" dirty="0"/>
              <a:t>	</a:t>
            </a:r>
            <a:r>
              <a:rPr lang="en-GB" dirty="0" smtClean="0"/>
              <a:t>		TPO/2021/0006/LA03</a:t>
            </a:r>
            <a:endParaRPr lang="en-GB" dirty="0"/>
          </a:p>
          <a:p>
            <a:r>
              <a:rPr lang="en-GB" dirty="0"/>
              <a:t>3.11	Application LA03/2020/0881/RM at Ballyclare - Consultation by DfI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4.	</a:t>
            </a:r>
            <a:r>
              <a:rPr lang="en-GB" dirty="0" smtClean="0"/>
              <a:t>	Any </a:t>
            </a:r>
            <a:r>
              <a:rPr lang="en-GB" dirty="0"/>
              <a:t>Other Business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5097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594"/>
          <a:stretch/>
        </p:blipFill>
        <p:spPr>
          <a:xfrm>
            <a:off x="0" y="0"/>
            <a:ext cx="6362571" cy="6858000"/>
          </a:xfrm>
        </p:spPr>
      </p:pic>
    </p:spTree>
    <p:extLst>
      <p:ext uri="{BB962C8B-B14F-4D97-AF65-F5344CB8AC3E}">
        <p14:creationId xmlns:p14="http://schemas.microsoft.com/office/powerpoint/2010/main" val="2978291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475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4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662" y="0"/>
            <a:ext cx="7468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58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" y="274638"/>
            <a:ext cx="8420100" cy="14001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5994"/>
            <a:ext cx="8987725" cy="18502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778" y="4828892"/>
            <a:ext cx="8221222" cy="202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3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5863"/>
            <a:ext cx="9144000" cy="62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79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4036"/>
            <a:ext cx="9129393" cy="454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34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3659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433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18428</TotalTime>
  <Words>300</Words>
  <Application>Microsoft Office PowerPoint</Application>
  <PresentationFormat>On-screen Show (4:3)</PresentationFormat>
  <Paragraphs>53</Paragraphs>
  <Slides>27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Office Theme</vt:lpstr>
      <vt:lpstr>2_Office Theme</vt:lpstr>
      <vt:lpstr>Planning Committee </vt:lpstr>
      <vt:lpstr>Item 3.1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Item 3.2</vt:lpstr>
      <vt:lpstr>PowerPoint Presentation</vt:lpstr>
      <vt:lpstr>PowerPoint Presentation</vt:lpstr>
      <vt:lpstr>PowerPoint Presentation</vt:lpstr>
      <vt:lpstr>PowerPoint Presentation</vt:lpstr>
      <vt:lpstr>Item 3.3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Item 3.4</vt:lpstr>
      <vt:lpstr>PowerPoint Presentation</vt:lpstr>
      <vt:lpstr>PowerPoint Presentation</vt:lpstr>
      <vt:lpstr>PowerPoint Presentation</vt:lpstr>
      <vt:lpstr>Planning Committee </vt:lpstr>
      <vt:lpstr>PART TWO </vt:lpstr>
    </vt:vector>
  </TitlesOfParts>
  <Company>NBC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Love</dc:creator>
  <cp:lastModifiedBy>Stephanie Boyd</cp:lastModifiedBy>
  <cp:revision>1233</cp:revision>
  <cp:lastPrinted>2021-01-18T10:24:20Z</cp:lastPrinted>
  <dcterms:created xsi:type="dcterms:W3CDTF">2015-04-02T10:58:56Z</dcterms:created>
  <dcterms:modified xsi:type="dcterms:W3CDTF">2021-03-12T14:29:57Z</dcterms:modified>
</cp:coreProperties>
</file>