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4" r:id="rId2"/>
    <p:sldId id="256" r:id="rId3"/>
    <p:sldId id="258" r:id="rId4"/>
    <p:sldId id="257" r:id="rId5"/>
    <p:sldId id="266" r:id="rId6"/>
    <p:sldId id="267" r:id="rId7"/>
    <p:sldId id="269" r:id="rId8"/>
    <p:sldId id="268" r:id="rId9"/>
    <p:sldId id="265" r:id="rId10"/>
    <p:sldId id="263" r:id="rId11"/>
    <p:sldId id="260" r:id="rId12"/>
    <p:sldId id="261"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8099" autoAdjust="0"/>
  </p:normalViewPr>
  <p:slideViewPr>
    <p:cSldViewPr>
      <p:cViewPr>
        <p:scale>
          <a:sx n="90" d="100"/>
          <a:sy n="90" d="100"/>
        </p:scale>
        <p:origin x="-816" y="5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3D1470-AE9F-4C17-ABF2-2DA71623449A}" type="datetimeFigureOut">
              <a:rPr lang="en-GB" smtClean="0"/>
              <a:t>18/04/2018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3F04A1-327F-40B6-9822-9239D9DAD231}" type="slidenum">
              <a:rPr lang="en-GB" smtClean="0"/>
              <a:t>‹#›</a:t>
            </a:fld>
            <a:endParaRPr lang="en-GB"/>
          </a:p>
        </p:txBody>
      </p:sp>
    </p:spTree>
    <p:extLst>
      <p:ext uri="{BB962C8B-B14F-4D97-AF65-F5344CB8AC3E}">
        <p14:creationId xmlns:p14="http://schemas.microsoft.com/office/powerpoint/2010/main" val="2599478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2016, as</a:t>
            </a:r>
            <a:r>
              <a:rPr lang="en-GB" baseline="0" dirty="0" smtClean="0"/>
              <a:t> community planning and planning powers were starting to get embedded into the Council, in Partnership with the Housing Executive we commissioned a place shaping study.</a:t>
            </a:r>
          </a:p>
          <a:p>
            <a:endParaRPr lang="en-GB" baseline="0" dirty="0" smtClean="0"/>
          </a:p>
          <a:p>
            <a:r>
              <a:rPr lang="en-GB" baseline="0" dirty="0" smtClean="0"/>
              <a:t>Place shaping was a relatively new idea for us – thinking about what makes a good place to live, a good place to invest, a good place to work and a good place to spend leisure time meant having to think about a whole range of issues.</a:t>
            </a:r>
          </a:p>
          <a:p>
            <a:endParaRPr lang="en-GB" baseline="0" dirty="0" smtClean="0"/>
          </a:p>
          <a:p>
            <a:r>
              <a:rPr lang="en-GB" baseline="0" dirty="0" smtClean="0"/>
              <a:t>An organisation called Place worked with the Ulster University and with Paul Hogarth Consulting to talk to residents and organisations to really think about Monkstown and the surrounding area and what improvements could be made.</a:t>
            </a:r>
            <a:endParaRPr lang="en-GB" dirty="0"/>
          </a:p>
        </p:txBody>
      </p:sp>
      <p:sp>
        <p:nvSpPr>
          <p:cNvPr id="4" name="Slide Number Placeholder 3"/>
          <p:cNvSpPr>
            <a:spLocks noGrp="1"/>
          </p:cNvSpPr>
          <p:nvPr>
            <p:ph type="sldNum" sz="quarter" idx="10"/>
          </p:nvPr>
        </p:nvSpPr>
        <p:spPr/>
        <p:txBody>
          <a:bodyPr/>
          <a:lstStyle/>
          <a:p>
            <a:fld id="{693F04A1-327F-40B6-9822-9239D9DAD231}" type="slidenum">
              <a:rPr lang="en-GB" smtClean="0"/>
              <a:t>1</a:t>
            </a:fld>
            <a:endParaRPr lang="en-GB"/>
          </a:p>
        </p:txBody>
      </p:sp>
    </p:spTree>
    <p:extLst>
      <p:ext uri="{BB962C8B-B14F-4D97-AF65-F5344CB8AC3E}">
        <p14:creationId xmlns:p14="http://schemas.microsoft.com/office/powerpoint/2010/main" val="3151999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first thing to say is that “greater Monkstown” was a place largely invented by us.</a:t>
            </a:r>
          </a:p>
          <a:p>
            <a:endParaRPr lang="en-GB" dirty="0" smtClean="0"/>
          </a:p>
          <a:p>
            <a:r>
              <a:rPr lang="en-GB" dirty="0" smtClean="0"/>
              <a:t>It was important</a:t>
            </a:r>
            <a:r>
              <a:rPr lang="en-GB" baseline="0" dirty="0" smtClean="0"/>
              <a:t> in conducting this study that we looked not just at Monkstown estate but at the surrounding area and the assets and opportunities available there.</a:t>
            </a:r>
          </a:p>
          <a:p>
            <a:endParaRPr lang="en-GB" baseline="0" dirty="0" smtClean="0"/>
          </a:p>
          <a:p>
            <a:r>
              <a:rPr lang="en-GB" sz="1200" kern="1200" dirty="0" smtClean="0">
                <a:solidFill>
                  <a:schemeClr val="tx1"/>
                </a:solidFill>
                <a:effectLst/>
                <a:latin typeface="+mn-lt"/>
                <a:ea typeface="+mn-ea"/>
                <a:cs typeface="+mn-cs"/>
              </a:rPr>
              <a:t>The Greater Monkstown area as we designated it for this study incorporates Monkstown estate, stretches down into Jordanstown and up to the Doagh Road and Old Carrick Road. </a:t>
            </a:r>
            <a:endParaRPr lang="en-GB" dirty="0"/>
          </a:p>
        </p:txBody>
      </p:sp>
      <p:sp>
        <p:nvSpPr>
          <p:cNvPr id="4" name="Slide Number Placeholder 3"/>
          <p:cNvSpPr>
            <a:spLocks noGrp="1"/>
          </p:cNvSpPr>
          <p:nvPr>
            <p:ph type="sldNum" sz="quarter" idx="10"/>
          </p:nvPr>
        </p:nvSpPr>
        <p:spPr/>
        <p:txBody>
          <a:bodyPr/>
          <a:lstStyle/>
          <a:p>
            <a:fld id="{693F04A1-327F-40B6-9822-9239D9DAD231}" type="slidenum">
              <a:rPr lang="en-GB" smtClean="0"/>
              <a:t>2</a:t>
            </a:fld>
            <a:endParaRPr lang="en-GB"/>
          </a:p>
        </p:txBody>
      </p:sp>
    </p:spTree>
    <p:extLst>
      <p:ext uri="{BB962C8B-B14F-4D97-AF65-F5344CB8AC3E}">
        <p14:creationId xmlns:p14="http://schemas.microsoft.com/office/powerpoint/2010/main" val="2390223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a:t>
            </a:r>
            <a:r>
              <a:rPr lang="en-GB" baseline="0" dirty="0" smtClean="0"/>
              <a:t> is an area </a:t>
            </a:r>
            <a:endParaRPr lang="en-GB" dirty="0"/>
          </a:p>
        </p:txBody>
      </p:sp>
      <p:sp>
        <p:nvSpPr>
          <p:cNvPr id="4" name="Slide Number Placeholder 3"/>
          <p:cNvSpPr>
            <a:spLocks noGrp="1"/>
          </p:cNvSpPr>
          <p:nvPr>
            <p:ph type="sldNum" sz="quarter" idx="10"/>
          </p:nvPr>
        </p:nvSpPr>
        <p:spPr/>
        <p:txBody>
          <a:bodyPr/>
          <a:lstStyle/>
          <a:p>
            <a:fld id="{693F04A1-327F-40B6-9822-9239D9DAD231}" type="slidenum">
              <a:rPr lang="en-GB" smtClean="0"/>
              <a:t>4</a:t>
            </a:fld>
            <a:endParaRPr lang="en-GB"/>
          </a:p>
        </p:txBody>
      </p:sp>
    </p:spTree>
    <p:extLst>
      <p:ext uri="{BB962C8B-B14F-4D97-AF65-F5344CB8AC3E}">
        <p14:creationId xmlns:p14="http://schemas.microsoft.com/office/powerpoint/2010/main" val="1120630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simple framework does show that the results from both engagement venues are similar. Most of the highly ranked themes – or assets – of Monkstown are ‘public transport’ and ‘natural space’, followed by ‘moving around’ and ‘feeling safe and identity &amp; belonging’. </a:t>
            </a:r>
          </a:p>
          <a:p>
            <a:r>
              <a:rPr lang="en-GB" sz="1200" b="1" i="0" u="none" strike="noStrike" kern="1200" baseline="0" dirty="0" smtClean="0">
                <a:solidFill>
                  <a:schemeClr val="tx1"/>
                </a:solidFill>
                <a:latin typeface="+mn-lt"/>
                <a:ea typeface="+mn-ea"/>
                <a:cs typeface="+mn-cs"/>
              </a:rPr>
              <a:t>Public Transport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Many of those that attended the events thought public transport services do, generally, meet their needs. No substantial issues were raised in discussions with people about the quality of the public transport in the area. This may indicate that the public transport services are, generally, very good and cater for a range of users. </a:t>
            </a:r>
          </a:p>
          <a:p>
            <a:r>
              <a:rPr lang="en-GB" sz="1200" b="1" i="0" u="none" strike="noStrike" kern="1200" baseline="0" dirty="0" smtClean="0">
                <a:solidFill>
                  <a:schemeClr val="tx1"/>
                </a:solidFill>
                <a:latin typeface="+mn-lt"/>
                <a:ea typeface="+mn-ea"/>
                <a:cs typeface="+mn-cs"/>
              </a:rPr>
              <a:t>Natural Space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People appeared to appreciate the range of different environments in the area, for example, the woodlands to the southwest of Monkstown, and the surrounding green spaces and views of Carnmoney Hill. However, further exploration with participants at the workshops highlighted that the connection between Monkstown (estate) and ‘The Woods’ could be improved. There were concerns about personal safety and anti-social behaviour that hinder people using ‘The Woods’ and accessing the green corridor linking Glen Park (to the SE) and Three Mile Water Conservation Park (to the NW). There was very little reference made to using these natural spaces for health and well-being reasons </a:t>
            </a:r>
          </a:p>
          <a:p>
            <a:r>
              <a:rPr lang="en-GB" sz="1200" b="0" i="0" u="none" strike="noStrike" kern="1200" baseline="0" dirty="0" smtClean="0">
                <a:solidFill>
                  <a:schemeClr val="tx1"/>
                </a:solidFill>
                <a:latin typeface="+mn-lt"/>
                <a:ea typeface="+mn-ea"/>
                <a:cs typeface="+mn-cs"/>
              </a:rPr>
              <a:t>and benefits. The surrounding natural spaces appear to be valued, but underused. </a:t>
            </a:r>
          </a:p>
          <a:p>
            <a:r>
              <a:rPr lang="en-GB" sz="1200" b="1" i="0" u="none" strike="noStrike" kern="1200" baseline="0" dirty="0" smtClean="0">
                <a:solidFill>
                  <a:schemeClr val="tx1"/>
                </a:solidFill>
                <a:latin typeface="+mn-lt"/>
                <a:ea typeface="+mn-ea"/>
                <a:cs typeface="+mn-cs"/>
              </a:rPr>
              <a:t>Moving Around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There was a general perception that the routes in the local neighbourhood were easy to navigate, which may be because of the intimate knowledge local residents have of their surrounding geography. Most routes do provide direct links to local services, such as shops and to public transport. However, some comments were raised about the mobility of older people, particularly those lower down in the estate, having to walk up to access shops and services. There was no mention of cycling by those at the workshops. </a:t>
            </a:r>
          </a:p>
          <a:p>
            <a:r>
              <a:rPr lang="en-GB" sz="1200" b="1" i="0" u="none" strike="noStrike" kern="1200" baseline="0" dirty="0" smtClean="0">
                <a:solidFill>
                  <a:schemeClr val="tx1"/>
                </a:solidFill>
                <a:latin typeface="+mn-lt"/>
                <a:ea typeface="+mn-ea"/>
                <a:cs typeface="+mn-cs"/>
              </a:rPr>
              <a:t>Feeling Safe and Identity &amp; Belonging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Generally, most people feel safe in the area, but some negative features affect how people ‘feel’ about their place. For example, a number of people stated that empty/derelict properties are an eyesore. In addition, some people referred to anti-social behaviour in the area, particularly from young people, and some highlighted this occurring in the green spaces (‘The Woods’). In part, feeling safe may also be due to the fact that people have a strong sense of belonging to the place and a collective community identity associated with Monkstown. However, some mentioned that further work to promote the historical, heritage and cultural assets of the place could be enhanced to strengthen (intergenerational and community) bonds, attract tourism and to present the place in a more positive way. </a:t>
            </a:r>
          </a:p>
          <a:p>
            <a:r>
              <a:rPr lang="en-GB" sz="1200" b="0" i="0" u="none" strike="noStrike" kern="1200" baseline="0" dirty="0" smtClean="0">
                <a:solidFill>
                  <a:schemeClr val="tx1"/>
                </a:solidFill>
                <a:latin typeface="+mn-lt"/>
                <a:ea typeface="+mn-ea"/>
                <a:cs typeface="+mn-cs"/>
              </a:rPr>
              <a:t>Some place qualities that require a degree of improvement would be traffic &amp; parking, work &amp; local economy, housing &amp; community, care &amp; maintenance, and influence &amp; sense of control. </a:t>
            </a:r>
          </a:p>
          <a:p>
            <a:r>
              <a:rPr lang="en-GB" sz="1200" b="1" i="0" u="none" strike="noStrike" kern="1200" baseline="0" dirty="0" smtClean="0">
                <a:solidFill>
                  <a:schemeClr val="tx1"/>
                </a:solidFill>
                <a:latin typeface="+mn-lt"/>
                <a:ea typeface="+mn-ea"/>
                <a:cs typeface="+mn-cs"/>
              </a:rPr>
              <a:t>Traffic &amp; Parking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average mid-range rating may indicate that there are traffic and parking issues. The place appears to be dominated by traffic and parked cars, particularly around the Village Centre, which has a negative impact on people’s daily lives – and how they perceive the Village Centre as a civic space for the surrounding community. Several participants highlighted car parking issues around apartment complexes in the estate. </a:t>
            </a:r>
          </a:p>
          <a:p>
            <a:r>
              <a:rPr lang="en-GB" sz="1200" b="1" i="0" u="none" strike="noStrike" kern="1200" baseline="0" dirty="0" smtClean="0">
                <a:solidFill>
                  <a:schemeClr val="tx1"/>
                </a:solidFill>
                <a:latin typeface="+mn-lt"/>
                <a:ea typeface="+mn-ea"/>
                <a:cs typeface="+mn-cs"/>
              </a:rPr>
              <a:t>Work &amp; Local Economy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It appears that there is room for improvement in creating a thriving local economy, so local people have job opportunities and/or the support services to find and keep work. There are vacant units in the Village Centre. Some of the challenges of improving employment and economic well-being in the area may be related to the value placed on education and/or long-term (mental) health issues. </a:t>
            </a:r>
          </a:p>
          <a:p>
            <a:r>
              <a:rPr lang="en-GB" sz="1200" b="1" i="0" u="none" strike="noStrike" kern="1200" baseline="0" dirty="0" smtClean="0">
                <a:solidFill>
                  <a:schemeClr val="tx1"/>
                </a:solidFill>
                <a:latin typeface="+mn-lt"/>
                <a:ea typeface="+mn-ea"/>
                <a:cs typeface="+mn-cs"/>
              </a:rPr>
              <a:t>Housing and Community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While there is a mid-range rating for housing, quite a lot of participants highlighted the need for a better range of housing types and tenures to meet the demands of those living longer and for younger people from the community being able to access social or affordable housing. Linked to this is the care and maintenance quality, because several participants also mentioned that some residents do not look after their property. Some of the challenges, for example, the ability for residents to maintain a household or possess adequate life-skills for independent living, are compounded by the lack of different service providers sharing information and sharing responsibility to address complex, interconnected social problems. </a:t>
            </a:r>
          </a:p>
          <a:p>
            <a:r>
              <a:rPr lang="en-GB" sz="1200" b="1" i="0" u="none" strike="noStrike" kern="1200" baseline="0" dirty="0" smtClean="0">
                <a:solidFill>
                  <a:schemeClr val="tx1"/>
                </a:solidFill>
                <a:latin typeface="+mn-lt"/>
                <a:ea typeface="+mn-ea"/>
                <a:cs typeface="+mn-cs"/>
              </a:rPr>
              <a:t>Influence &amp; sense of control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Linked to the above, people also thought that they are unable to contribute to decisions that affect them. There could be further room for improvement in empowering local people to actively work with the local Council and service providers to co-design solutions and, where possible, for the community to deliver solutions. </a:t>
            </a:r>
            <a:endParaRPr lang="en-GB" dirty="0"/>
          </a:p>
        </p:txBody>
      </p:sp>
      <p:sp>
        <p:nvSpPr>
          <p:cNvPr id="4" name="Slide Number Placeholder 3"/>
          <p:cNvSpPr>
            <a:spLocks noGrp="1"/>
          </p:cNvSpPr>
          <p:nvPr>
            <p:ph type="sldNum" sz="quarter" idx="10"/>
          </p:nvPr>
        </p:nvSpPr>
        <p:spPr/>
        <p:txBody>
          <a:bodyPr/>
          <a:lstStyle/>
          <a:p>
            <a:fld id="{693F04A1-327F-40B6-9822-9239D9DAD231}" type="slidenum">
              <a:rPr lang="en-GB" smtClean="0"/>
              <a:t>8</a:t>
            </a:fld>
            <a:endParaRPr lang="en-GB"/>
          </a:p>
        </p:txBody>
      </p:sp>
    </p:spTree>
    <p:extLst>
      <p:ext uri="{BB962C8B-B14F-4D97-AF65-F5344CB8AC3E}">
        <p14:creationId xmlns:p14="http://schemas.microsoft.com/office/powerpoint/2010/main" val="968851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10D8D7C-6EA0-4C95-B99F-D429334D2A86}" type="datetimeFigureOut">
              <a:rPr lang="en-GB" smtClean="0"/>
              <a:t>18/04/2018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28C071-FB6B-484D-8AB7-AC3DC4CE3E3E}" type="slidenum">
              <a:rPr lang="en-GB" smtClean="0"/>
              <a:t>‹#›</a:t>
            </a:fld>
            <a:endParaRPr lang="en-GB"/>
          </a:p>
        </p:txBody>
      </p:sp>
    </p:spTree>
    <p:extLst>
      <p:ext uri="{BB962C8B-B14F-4D97-AF65-F5344CB8AC3E}">
        <p14:creationId xmlns:p14="http://schemas.microsoft.com/office/powerpoint/2010/main" val="1509819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0D8D7C-6EA0-4C95-B99F-D429334D2A86}" type="datetimeFigureOut">
              <a:rPr lang="en-GB" smtClean="0"/>
              <a:t>18/04/2018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28C071-FB6B-484D-8AB7-AC3DC4CE3E3E}" type="slidenum">
              <a:rPr lang="en-GB" smtClean="0"/>
              <a:t>‹#›</a:t>
            </a:fld>
            <a:endParaRPr lang="en-GB"/>
          </a:p>
        </p:txBody>
      </p:sp>
    </p:spTree>
    <p:extLst>
      <p:ext uri="{BB962C8B-B14F-4D97-AF65-F5344CB8AC3E}">
        <p14:creationId xmlns:p14="http://schemas.microsoft.com/office/powerpoint/2010/main" val="2285416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0D8D7C-6EA0-4C95-B99F-D429334D2A86}" type="datetimeFigureOut">
              <a:rPr lang="en-GB" smtClean="0"/>
              <a:t>18/04/2018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28C071-FB6B-484D-8AB7-AC3DC4CE3E3E}" type="slidenum">
              <a:rPr lang="en-GB" smtClean="0"/>
              <a:t>‹#›</a:t>
            </a:fld>
            <a:endParaRPr lang="en-GB"/>
          </a:p>
        </p:txBody>
      </p:sp>
    </p:spTree>
    <p:extLst>
      <p:ext uri="{BB962C8B-B14F-4D97-AF65-F5344CB8AC3E}">
        <p14:creationId xmlns:p14="http://schemas.microsoft.com/office/powerpoint/2010/main" val="157047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0D8D7C-6EA0-4C95-B99F-D429334D2A86}" type="datetimeFigureOut">
              <a:rPr lang="en-GB" smtClean="0"/>
              <a:t>18/04/2018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28C071-FB6B-484D-8AB7-AC3DC4CE3E3E}" type="slidenum">
              <a:rPr lang="en-GB" smtClean="0"/>
              <a:t>‹#›</a:t>
            </a:fld>
            <a:endParaRPr lang="en-GB"/>
          </a:p>
        </p:txBody>
      </p:sp>
    </p:spTree>
    <p:extLst>
      <p:ext uri="{BB962C8B-B14F-4D97-AF65-F5344CB8AC3E}">
        <p14:creationId xmlns:p14="http://schemas.microsoft.com/office/powerpoint/2010/main" val="59882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0D8D7C-6EA0-4C95-B99F-D429334D2A86}" type="datetimeFigureOut">
              <a:rPr lang="en-GB" smtClean="0"/>
              <a:t>18/04/2018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28C071-FB6B-484D-8AB7-AC3DC4CE3E3E}" type="slidenum">
              <a:rPr lang="en-GB" smtClean="0"/>
              <a:t>‹#›</a:t>
            </a:fld>
            <a:endParaRPr lang="en-GB"/>
          </a:p>
        </p:txBody>
      </p:sp>
    </p:spTree>
    <p:extLst>
      <p:ext uri="{BB962C8B-B14F-4D97-AF65-F5344CB8AC3E}">
        <p14:creationId xmlns:p14="http://schemas.microsoft.com/office/powerpoint/2010/main" val="1786263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10D8D7C-6EA0-4C95-B99F-D429334D2A86}" type="datetimeFigureOut">
              <a:rPr lang="en-GB" smtClean="0"/>
              <a:t>18/04/2018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28C071-FB6B-484D-8AB7-AC3DC4CE3E3E}" type="slidenum">
              <a:rPr lang="en-GB" smtClean="0"/>
              <a:t>‹#›</a:t>
            </a:fld>
            <a:endParaRPr lang="en-GB"/>
          </a:p>
        </p:txBody>
      </p:sp>
    </p:spTree>
    <p:extLst>
      <p:ext uri="{BB962C8B-B14F-4D97-AF65-F5344CB8AC3E}">
        <p14:creationId xmlns:p14="http://schemas.microsoft.com/office/powerpoint/2010/main" val="297507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10D8D7C-6EA0-4C95-B99F-D429334D2A86}" type="datetimeFigureOut">
              <a:rPr lang="en-GB" smtClean="0"/>
              <a:t>18/04/2018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28C071-FB6B-484D-8AB7-AC3DC4CE3E3E}" type="slidenum">
              <a:rPr lang="en-GB" smtClean="0"/>
              <a:t>‹#›</a:t>
            </a:fld>
            <a:endParaRPr lang="en-GB"/>
          </a:p>
        </p:txBody>
      </p:sp>
    </p:spTree>
    <p:extLst>
      <p:ext uri="{BB962C8B-B14F-4D97-AF65-F5344CB8AC3E}">
        <p14:creationId xmlns:p14="http://schemas.microsoft.com/office/powerpoint/2010/main" val="63057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10D8D7C-6EA0-4C95-B99F-D429334D2A86}" type="datetimeFigureOut">
              <a:rPr lang="en-GB" smtClean="0"/>
              <a:t>18/04/2018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28C071-FB6B-484D-8AB7-AC3DC4CE3E3E}" type="slidenum">
              <a:rPr lang="en-GB" smtClean="0"/>
              <a:t>‹#›</a:t>
            </a:fld>
            <a:endParaRPr lang="en-GB"/>
          </a:p>
        </p:txBody>
      </p:sp>
    </p:spTree>
    <p:extLst>
      <p:ext uri="{BB962C8B-B14F-4D97-AF65-F5344CB8AC3E}">
        <p14:creationId xmlns:p14="http://schemas.microsoft.com/office/powerpoint/2010/main" val="174225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D8D7C-6EA0-4C95-B99F-D429334D2A86}" type="datetimeFigureOut">
              <a:rPr lang="en-GB" smtClean="0"/>
              <a:t>18/04/2018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28C071-FB6B-484D-8AB7-AC3DC4CE3E3E}" type="slidenum">
              <a:rPr lang="en-GB" smtClean="0"/>
              <a:t>‹#›</a:t>
            </a:fld>
            <a:endParaRPr lang="en-GB"/>
          </a:p>
        </p:txBody>
      </p:sp>
    </p:spTree>
    <p:extLst>
      <p:ext uri="{BB962C8B-B14F-4D97-AF65-F5344CB8AC3E}">
        <p14:creationId xmlns:p14="http://schemas.microsoft.com/office/powerpoint/2010/main" val="217951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0D8D7C-6EA0-4C95-B99F-D429334D2A86}" type="datetimeFigureOut">
              <a:rPr lang="en-GB" smtClean="0"/>
              <a:t>18/04/2018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28C071-FB6B-484D-8AB7-AC3DC4CE3E3E}" type="slidenum">
              <a:rPr lang="en-GB" smtClean="0"/>
              <a:t>‹#›</a:t>
            </a:fld>
            <a:endParaRPr lang="en-GB"/>
          </a:p>
        </p:txBody>
      </p:sp>
    </p:spTree>
    <p:extLst>
      <p:ext uri="{BB962C8B-B14F-4D97-AF65-F5344CB8AC3E}">
        <p14:creationId xmlns:p14="http://schemas.microsoft.com/office/powerpoint/2010/main" val="260845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0D8D7C-6EA0-4C95-B99F-D429334D2A86}" type="datetimeFigureOut">
              <a:rPr lang="en-GB" smtClean="0"/>
              <a:t>18/04/2018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28C071-FB6B-484D-8AB7-AC3DC4CE3E3E}" type="slidenum">
              <a:rPr lang="en-GB" smtClean="0"/>
              <a:t>‹#›</a:t>
            </a:fld>
            <a:endParaRPr lang="en-GB"/>
          </a:p>
        </p:txBody>
      </p:sp>
    </p:spTree>
    <p:extLst>
      <p:ext uri="{BB962C8B-B14F-4D97-AF65-F5344CB8AC3E}">
        <p14:creationId xmlns:p14="http://schemas.microsoft.com/office/powerpoint/2010/main" val="2173821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D8D7C-6EA0-4C95-B99F-D429334D2A86}" type="datetimeFigureOut">
              <a:rPr lang="en-GB" smtClean="0"/>
              <a:t>18/04/2018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8C071-FB6B-484D-8AB7-AC3DC4CE3E3E}" type="slidenum">
              <a:rPr lang="en-GB" smtClean="0"/>
              <a:t>‹#›</a:t>
            </a:fld>
            <a:endParaRPr lang="en-GB"/>
          </a:p>
        </p:txBody>
      </p:sp>
    </p:spTree>
    <p:extLst>
      <p:ext uri="{BB962C8B-B14F-4D97-AF65-F5344CB8AC3E}">
        <p14:creationId xmlns:p14="http://schemas.microsoft.com/office/powerpoint/2010/main" val="49650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ustDataLst>
      <p:tags r:id="rId1"/>
    </p:custDataLst>
    <p:extLst>
      <p:ext uri="{BB962C8B-B14F-4D97-AF65-F5344CB8AC3E}">
        <p14:creationId xmlns:p14="http://schemas.microsoft.com/office/powerpoint/2010/main" val="290485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692696"/>
            <a:ext cx="7534275"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831071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48680"/>
            <a:ext cx="7591425"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501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764704"/>
            <a:ext cx="7629525"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428043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692696"/>
            <a:ext cx="763905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55576" y="868183"/>
            <a:ext cx="1440160" cy="369332"/>
          </a:xfrm>
          <a:prstGeom prst="rect">
            <a:avLst/>
          </a:prstGeom>
          <a:solidFill>
            <a:schemeClr val="bg1"/>
          </a:solidFill>
        </p:spPr>
        <p:txBody>
          <a:bodyPr wrap="square" rtlCol="0">
            <a:spAutoFit/>
          </a:bodyPr>
          <a:lstStyle/>
          <a:p>
            <a:endParaRPr lang="en-GB" dirty="0"/>
          </a:p>
        </p:txBody>
      </p:sp>
    </p:spTree>
    <p:custDataLst>
      <p:tags r:id="rId1"/>
    </p:custDataLst>
    <p:extLst>
      <p:ext uri="{BB962C8B-B14F-4D97-AF65-F5344CB8AC3E}">
        <p14:creationId xmlns:p14="http://schemas.microsoft.com/office/powerpoint/2010/main" val="411275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Project Area</a:t>
            </a:r>
            <a:endParaRPr lang="en-GB" dirty="0"/>
          </a:p>
        </p:txBody>
      </p:sp>
      <p:pic>
        <p:nvPicPr>
          <p:cNvPr id="102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47752" y="1600200"/>
            <a:ext cx="644849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2130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9042753"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77561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Statistics</a:t>
            </a:r>
            <a:endParaRPr lang="en-GB" dirty="0"/>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827584" y="1278052"/>
            <a:ext cx="745807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42750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Engagement Process</a:t>
            </a:r>
            <a:endParaRPr lang="en-GB"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412776"/>
            <a:ext cx="5702202" cy="4021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04248" y="1628800"/>
            <a:ext cx="1872208" cy="3970318"/>
          </a:xfrm>
          <a:prstGeom prst="rect">
            <a:avLst/>
          </a:prstGeom>
          <a:noFill/>
        </p:spPr>
        <p:txBody>
          <a:bodyPr wrap="square" rtlCol="0">
            <a:spAutoFit/>
          </a:bodyPr>
          <a:lstStyle/>
          <a:p>
            <a:r>
              <a:rPr lang="en-GB" dirty="0" smtClean="0"/>
              <a:t>Stakeholder Engagement (Statutory Organisations)</a:t>
            </a:r>
          </a:p>
          <a:p>
            <a:endParaRPr lang="en-GB" dirty="0" smtClean="0"/>
          </a:p>
          <a:p>
            <a:r>
              <a:rPr lang="en-GB" dirty="0" smtClean="0"/>
              <a:t>Community Organisations</a:t>
            </a:r>
          </a:p>
          <a:p>
            <a:endParaRPr lang="en-GB" dirty="0" smtClean="0"/>
          </a:p>
          <a:p>
            <a:r>
              <a:rPr lang="en-GB" dirty="0" smtClean="0"/>
              <a:t>Schools</a:t>
            </a:r>
          </a:p>
          <a:p>
            <a:endParaRPr lang="en-GB" dirty="0" smtClean="0"/>
          </a:p>
          <a:p>
            <a:r>
              <a:rPr lang="en-GB" dirty="0" smtClean="0"/>
              <a:t>Community Engagement</a:t>
            </a:r>
          </a:p>
          <a:p>
            <a:endParaRPr lang="en-GB" dirty="0"/>
          </a:p>
          <a:p>
            <a:endParaRPr lang="en-GB" dirty="0"/>
          </a:p>
        </p:txBody>
      </p:sp>
    </p:spTree>
    <p:custDataLst>
      <p:tags r:id="rId1"/>
    </p:custDataLst>
    <p:extLst>
      <p:ext uri="{BB962C8B-B14F-4D97-AF65-F5344CB8AC3E}">
        <p14:creationId xmlns:p14="http://schemas.microsoft.com/office/powerpoint/2010/main" val="323537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Engagement Findings</a:t>
            </a:r>
            <a:endParaRPr lang="en-GB" dirty="0"/>
          </a:p>
        </p:txBody>
      </p:sp>
      <p:sp>
        <p:nvSpPr>
          <p:cNvPr id="7" name="Content Placeholder 6"/>
          <p:cNvSpPr>
            <a:spLocks noGrp="1"/>
          </p:cNvSpPr>
          <p:nvPr>
            <p:ph idx="1"/>
          </p:nvPr>
        </p:nvSpPr>
        <p:spPr/>
        <p:txBody>
          <a:bodyPr>
            <a:normAutofit fontScale="47500" lnSpcReduction="20000"/>
          </a:bodyPr>
          <a:lstStyle/>
          <a:p>
            <a:r>
              <a:rPr lang="en-GB" b="1" dirty="0"/>
              <a:t>Community: </a:t>
            </a:r>
            <a:r>
              <a:rPr lang="en-GB" dirty="0"/>
              <a:t>A clear sense of identity and affinity with Monkstown amongst its residents. </a:t>
            </a:r>
            <a:endParaRPr lang="en-GB" dirty="0" smtClean="0"/>
          </a:p>
          <a:p>
            <a:pPr marL="0" indent="0">
              <a:buNone/>
            </a:pPr>
            <a:endParaRPr lang="en-GB" dirty="0"/>
          </a:p>
          <a:p>
            <a:r>
              <a:rPr lang="en-GB" b="1" dirty="0"/>
              <a:t>Housing: </a:t>
            </a:r>
            <a:r>
              <a:rPr lang="en-GB" dirty="0"/>
              <a:t>A real and a perceived housing need to include a more sustainable mix of type. </a:t>
            </a:r>
            <a:endParaRPr lang="en-GB" dirty="0" smtClean="0"/>
          </a:p>
          <a:p>
            <a:pPr marL="0" indent="0">
              <a:buNone/>
            </a:pPr>
            <a:endParaRPr lang="en-GB" dirty="0"/>
          </a:p>
          <a:p>
            <a:r>
              <a:rPr lang="en-GB" b="1" dirty="0"/>
              <a:t>Facilities: </a:t>
            </a:r>
            <a:r>
              <a:rPr lang="en-GB" dirty="0"/>
              <a:t>A relatively good range of services and facilities in comparison to adjacent, predominantly residential suburban areas. Some notable absences however (e.g. Health, Large Supermarkets). </a:t>
            </a:r>
            <a:endParaRPr lang="en-GB" dirty="0" smtClean="0"/>
          </a:p>
          <a:p>
            <a:pPr marL="0" indent="0">
              <a:buNone/>
            </a:pPr>
            <a:endParaRPr lang="en-GB" dirty="0"/>
          </a:p>
          <a:p>
            <a:r>
              <a:rPr lang="en-GB" b="1" dirty="0"/>
              <a:t>Centres: </a:t>
            </a:r>
            <a:r>
              <a:rPr lang="en-GB" dirty="0"/>
              <a:t>An evolution of small but important neighbourhood centres, currently the ‘Village Centre’ and Jennings Park and previously </a:t>
            </a:r>
            <a:r>
              <a:rPr lang="en-GB" dirty="0" err="1"/>
              <a:t>Abbeytown</a:t>
            </a:r>
            <a:r>
              <a:rPr lang="en-GB" dirty="0"/>
              <a:t> Square. Future sustainability of these is a key issue. </a:t>
            </a:r>
            <a:endParaRPr lang="en-GB" dirty="0" smtClean="0"/>
          </a:p>
          <a:p>
            <a:pPr marL="0" indent="0">
              <a:buNone/>
            </a:pPr>
            <a:endParaRPr lang="en-GB" dirty="0"/>
          </a:p>
          <a:p>
            <a:r>
              <a:rPr lang="en-GB" b="1" dirty="0"/>
              <a:t>Health: </a:t>
            </a:r>
            <a:r>
              <a:rPr lang="en-GB" dirty="0"/>
              <a:t>Concern over health issues, including addiction and associated behaviours. </a:t>
            </a:r>
            <a:endParaRPr lang="en-GB" dirty="0" smtClean="0"/>
          </a:p>
          <a:p>
            <a:endParaRPr lang="en-GB" dirty="0"/>
          </a:p>
          <a:p>
            <a:r>
              <a:rPr lang="en-GB" b="1" dirty="0"/>
              <a:t>Perceptions: </a:t>
            </a:r>
            <a:r>
              <a:rPr lang="en-GB" dirty="0"/>
              <a:t>Negative, largely external perceptions of Monkstown influenced by historical events, perceived antisocial behaviour and the physical environment (including vacant buildings and spaces, litter and paramilitary symbols). </a:t>
            </a:r>
          </a:p>
        </p:txBody>
      </p:sp>
    </p:spTree>
    <p:custDataLst>
      <p:tags r:id="rId1"/>
    </p:custDataLst>
    <p:extLst>
      <p:ext uri="{BB962C8B-B14F-4D97-AF65-F5344CB8AC3E}">
        <p14:creationId xmlns:p14="http://schemas.microsoft.com/office/powerpoint/2010/main" val="454120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GB" b="1" dirty="0"/>
              <a:t>Fragmentation: </a:t>
            </a:r>
            <a:r>
              <a:rPr lang="en-GB" dirty="0"/>
              <a:t>A complex dynamic of spatial and social division occurring across socio-economic factors (income, health, education etc.), housing tenures and loyalist identities. Physical barriers caused by transport infrastructure, street networks, natural features and </a:t>
            </a:r>
            <a:r>
              <a:rPr lang="en-GB" dirty="0" err="1"/>
              <a:t>landuse</a:t>
            </a:r>
            <a:r>
              <a:rPr lang="en-GB" dirty="0"/>
              <a:t>. </a:t>
            </a:r>
            <a:endParaRPr lang="en-GB" dirty="0" smtClean="0"/>
          </a:p>
          <a:p>
            <a:pPr marL="0" indent="0">
              <a:buNone/>
            </a:pPr>
            <a:endParaRPr lang="en-GB" dirty="0"/>
          </a:p>
          <a:p>
            <a:r>
              <a:rPr lang="en-GB" b="1" dirty="0"/>
              <a:t>Landscape: </a:t>
            </a:r>
            <a:r>
              <a:rPr lang="en-GB" dirty="0"/>
              <a:t>A major natural resource on the doorstep of Monkstown, although local usage influenced by perceptions of safety. </a:t>
            </a:r>
            <a:endParaRPr lang="en-GB" dirty="0" smtClean="0"/>
          </a:p>
          <a:p>
            <a:pPr marL="0" indent="0">
              <a:buNone/>
            </a:pPr>
            <a:endParaRPr lang="en-GB" dirty="0"/>
          </a:p>
          <a:p>
            <a:r>
              <a:rPr lang="en-GB" b="1" dirty="0"/>
              <a:t>Opportunities: </a:t>
            </a:r>
            <a:r>
              <a:rPr lang="en-GB" dirty="0"/>
              <a:t>. Specific sites with development potential, including housing areas, </a:t>
            </a:r>
            <a:r>
              <a:rPr lang="en-GB" dirty="0" err="1"/>
              <a:t>Moylinney</a:t>
            </a:r>
            <a:r>
              <a:rPr lang="en-GB" dirty="0"/>
              <a:t> House, </a:t>
            </a:r>
            <a:r>
              <a:rPr lang="en-GB" dirty="0" err="1"/>
              <a:t>Abbeytown</a:t>
            </a:r>
            <a:r>
              <a:rPr lang="en-GB" dirty="0"/>
              <a:t> Square and Village Square allotment site. </a:t>
            </a:r>
          </a:p>
          <a:p>
            <a:endParaRPr lang="en-GB" dirty="0"/>
          </a:p>
        </p:txBody>
      </p:sp>
    </p:spTree>
    <p:custDataLst>
      <p:tags r:id="rId1"/>
    </p:custDataLst>
    <p:extLst>
      <p:ext uri="{BB962C8B-B14F-4D97-AF65-F5344CB8AC3E}">
        <p14:creationId xmlns:p14="http://schemas.microsoft.com/office/powerpoint/2010/main" val="2742669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Place Standard</a:t>
            </a:r>
            <a:endParaRPr lang="en-GB" dirty="0"/>
          </a:p>
        </p:txBody>
      </p:sp>
      <p:pic>
        <p:nvPicPr>
          <p:cNvPr id="2050"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539552" y="1556792"/>
            <a:ext cx="3867175" cy="3304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half" idx="2"/>
          </p:nvPr>
        </p:nvSpPr>
        <p:spPr>
          <a:xfrm>
            <a:off x="4283968" y="1600200"/>
            <a:ext cx="4402832" cy="4525963"/>
          </a:xfrm>
        </p:spPr>
        <p:txBody>
          <a:bodyPr>
            <a:normAutofit fontScale="55000" lnSpcReduction="20000"/>
          </a:bodyPr>
          <a:lstStyle/>
          <a:p>
            <a:r>
              <a:rPr lang="en-GB" sz="3400" dirty="0">
                <a:solidFill>
                  <a:srgbClr val="0070C0"/>
                </a:solidFill>
              </a:rPr>
              <a:t>Care and Maintenance </a:t>
            </a:r>
            <a:r>
              <a:rPr lang="en-GB" sz="3400" dirty="0" smtClean="0">
                <a:solidFill>
                  <a:srgbClr val="0070C0"/>
                </a:solidFill>
              </a:rPr>
              <a:t>2.0-2.5</a:t>
            </a:r>
            <a:endParaRPr lang="en-GB" sz="3400" dirty="0">
              <a:solidFill>
                <a:srgbClr val="0070C0"/>
              </a:solidFill>
            </a:endParaRPr>
          </a:p>
          <a:p>
            <a:r>
              <a:rPr lang="en-GB" sz="3400" dirty="0" smtClean="0">
                <a:solidFill>
                  <a:srgbClr val="0070C0"/>
                </a:solidFill>
              </a:rPr>
              <a:t>Housing </a:t>
            </a:r>
            <a:r>
              <a:rPr lang="en-GB" sz="3400" dirty="0">
                <a:solidFill>
                  <a:srgbClr val="0070C0"/>
                </a:solidFill>
              </a:rPr>
              <a:t>and Community </a:t>
            </a:r>
            <a:r>
              <a:rPr lang="en-GB" sz="3400" dirty="0" smtClean="0">
                <a:solidFill>
                  <a:srgbClr val="0070C0"/>
                </a:solidFill>
              </a:rPr>
              <a:t>3.0-3.5</a:t>
            </a:r>
          </a:p>
          <a:p>
            <a:r>
              <a:rPr lang="en-GB" sz="3400" dirty="0">
                <a:solidFill>
                  <a:srgbClr val="0070C0"/>
                </a:solidFill>
              </a:rPr>
              <a:t>Work and Local Economy 3.5</a:t>
            </a:r>
          </a:p>
          <a:p>
            <a:r>
              <a:rPr lang="en-GB" sz="3400" dirty="0">
                <a:solidFill>
                  <a:srgbClr val="0070C0"/>
                </a:solidFill>
              </a:rPr>
              <a:t>Traffic and Parking </a:t>
            </a:r>
            <a:r>
              <a:rPr lang="en-GB" sz="3400" dirty="0" smtClean="0">
                <a:solidFill>
                  <a:srgbClr val="0070C0"/>
                </a:solidFill>
              </a:rPr>
              <a:t>3.5</a:t>
            </a:r>
            <a:endParaRPr lang="en-GB" sz="3400" dirty="0">
              <a:solidFill>
                <a:srgbClr val="0070C0"/>
              </a:solidFill>
            </a:endParaRPr>
          </a:p>
          <a:p>
            <a:r>
              <a:rPr lang="en-GB" sz="3400" dirty="0"/>
              <a:t>Play and Recreation </a:t>
            </a:r>
            <a:r>
              <a:rPr lang="en-GB" sz="3400" dirty="0" smtClean="0"/>
              <a:t>3.5-4.0</a:t>
            </a:r>
            <a:endParaRPr lang="en-GB" sz="3400" dirty="0"/>
          </a:p>
          <a:p>
            <a:r>
              <a:rPr lang="en-GB" sz="3400" dirty="0"/>
              <a:t>Influence and Sense of Control </a:t>
            </a:r>
            <a:r>
              <a:rPr lang="en-GB" sz="3400" dirty="0" smtClean="0"/>
              <a:t>3.5-4.0</a:t>
            </a:r>
            <a:endParaRPr lang="en-GB" sz="3400" dirty="0"/>
          </a:p>
          <a:p>
            <a:r>
              <a:rPr lang="en-GB" sz="3400" dirty="0"/>
              <a:t>Social Contact </a:t>
            </a:r>
            <a:r>
              <a:rPr lang="en-GB" sz="3400" dirty="0" smtClean="0"/>
              <a:t>4.0</a:t>
            </a:r>
            <a:endParaRPr lang="en-GB" sz="3400" dirty="0"/>
          </a:p>
          <a:p>
            <a:r>
              <a:rPr lang="en-GB" sz="3400" dirty="0" smtClean="0"/>
              <a:t>Facilities </a:t>
            </a:r>
            <a:r>
              <a:rPr lang="en-GB" sz="3400" dirty="0"/>
              <a:t>and Amenities </a:t>
            </a:r>
            <a:r>
              <a:rPr lang="en-GB" sz="3400" dirty="0" smtClean="0"/>
              <a:t>4.0-4.5</a:t>
            </a:r>
            <a:endParaRPr lang="en-GB" sz="3400" dirty="0"/>
          </a:p>
          <a:p>
            <a:r>
              <a:rPr lang="en-GB" sz="3400" dirty="0" smtClean="0"/>
              <a:t>Streets </a:t>
            </a:r>
            <a:r>
              <a:rPr lang="en-GB" sz="3400" dirty="0"/>
              <a:t>and Spaces </a:t>
            </a:r>
            <a:r>
              <a:rPr lang="en-GB" sz="3400" dirty="0" smtClean="0"/>
              <a:t>4.0-4.5</a:t>
            </a:r>
            <a:endParaRPr lang="en-GB" sz="3400" dirty="0"/>
          </a:p>
          <a:p>
            <a:r>
              <a:rPr lang="en-GB" sz="3400" dirty="0" smtClean="0"/>
              <a:t>Identity </a:t>
            </a:r>
            <a:r>
              <a:rPr lang="en-GB" sz="3400" dirty="0"/>
              <a:t>and Belonging </a:t>
            </a:r>
            <a:r>
              <a:rPr lang="en-GB" sz="3400" dirty="0" smtClean="0"/>
              <a:t>4.0 -4.5</a:t>
            </a:r>
            <a:endParaRPr lang="en-GB" sz="3400" dirty="0"/>
          </a:p>
          <a:p>
            <a:r>
              <a:rPr lang="en-GB" sz="3400" dirty="0" smtClean="0"/>
              <a:t>Feeling </a:t>
            </a:r>
            <a:r>
              <a:rPr lang="en-GB" sz="3400" dirty="0"/>
              <a:t>Safe </a:t>
            </a:r>
            <a:r>
              <a:rPr lang="en-GB" sz="3400" dirty="0" smtClean="0"/>
              <a:t>4.5-5.0</a:t>
            </a:r>
          </a:p>
          <a:p>
            <a:r>
              <a:rPr lang="en-GB" sz="3400" dirty="0"/>
              <a:t>Moving Around </a:t>
            </a:r>
            <a:r>
              <a:rPr lang="en-GB" sz="3400" dirty="0" smtClean="0"/>
              <a:t>5.0</a:t>
            </a:r>
          </a:p>
          <a:p>
            <a:r>
              <a:rPr lang="en-GB" sz="3400" dirty="0"/>
              <a:t>Public Transport  </a:t>
            </a:r>
            <a:r>
              <a:rPr lang="en-GB" sz="3400" dirty="0" smtClean="0"/>
              <a:t>5.5</a:t>
            </a:r>
            <a:endParaRPr lang="en-GB" sz="3400" dirty="0"/>
          </a:p>
          <a:p>
            <a:r>
              <a:rPr lang="en-GB" sz="3400" dirty="0"/>
              <a:t>Natural Space </a:t>
            </a:r>
            <a:r>
              <a:rPr lang="en-GB" sz="3400" dirty="0" smtClean="0"/>
              <a:t>5.5-6.0</a:t>
            </a:r>
            <a:endParaRPr lang="en-GB" sz="3400" dirty="0"/>
          </a:p>
          <a:p>
            <a:endParaRPr lang="en-GB" dirty="0"/>
          </a:p>
          <a:p>
            <a:endParaRPr lang="en-GB" dirty="0"/>
          </a:p>
        </p:txBody>
      </p:sp>
    </p:spTree>
    <p:custDataLst>
      <p:tags r:id="rId1"/>
    </p:custDataLst>
    <p:extLst>
      <p:ext uri="{BB962C8B-B14F-4D97-AF65-F5344CB8AC3E}">
        <p14:creationId xmlns:p14="http://schemas.microsoft.com/office/powerpoint/2010/main" val="1326558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Priority Objectives</a:t>
            </a:r>
            <a:endParaRPr lang="en-GB" dirty="0"/>
          </a:p>
        </p:txBody>
      </p:sp>
      <p:sp>
        <p:nvSpPr>
          <p:cNvPr id="3" name="Content Placeholder 2"/>
          <p:cNvSpPr>
            <a:spLocks noGrp="1"/>
          </p:cNvSpPr>
          <p:nvPr>
            <p:ph idx="1"/>
          </p:nvPr>
        </p:nvSpPr>
        <p:spPr/>
        <p:txBody>
          <a:bodyPr/>
          <a:lstStyle/>
          <a:p>
            <a:endParaRPr lang="en-GB" dirty="0" smtClean="0"/>
          </a:p>
          <a:p>
            <a:r>
              <a:rPr lang="en-GB" dirty="0" smtClean="0"/>
              <a:t>Cohesive Community</a:t>
            </a:r>
          </a:p>
          <a:p>
            <a:r>
              <a:rPr lang="en-GB" dirty="0" smtClean="0"/>
              <a:t>Strengthened Core</a:t>
            </a:r>
          </a:p>
          <a:p>
            <a:r>
              <a:rPr lang="en-GB" dirty="0" smtClean="0"/>
              <a:t>Enriched Landscape</a:t>
            </a:r>
          </a:p>
          <a:p>
            <a:r>
              <a:rPr lang="en-GB" dirty="0" smtClean="0"/>
              <a:t>Positive Connections</a:t>
            </a:r>
          </a:p>
          <a:p>
            <a:endParaRPr lang="en-GB" dirty="0"/>
          </a:p>
        </p:txBody>
      </p:sp>
    </p:spTree>
    <p:custDataLst>
      <p:tags r:id="rId1"/>
    </p:custDataLst>
    <p:extLst>
      <p:ext uri="{BB962C8B-B14F-4D97-AF65-F5344CB8AC3E}">
        <p14:creationId xmlns:p14="http://schemas.microsoft.com/office/powerpoint/2010/main" val="19102865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TotalTime>
  <Words>1390</Words>
  <Application>Microsoft Office PowerPoint</Application>
  <PresentationFormat>On-screen Show (4:3)</PresentationFormat>
  <Paragraphs>82</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Project Area</vt:lpstr>
      <vt:lpstr>PowerPoint Presentation</vt:lpstr>
      <vt:lpstr>Key Statistics</vt:lpstr>
      <vt:lpstr>The Engagement Process</vt:lpstr>
      <vt:lpstr>Engagement Findings</vt:lpstr>
      <vt:lpstr>PowerPoint Presentation</vt:lpstr>
      <vt:lpstr>Place Standard</vt:lpstr>
      <vt:lpstr>Priority Objectives</vt:lpstr>
      <vt:lpstr>PowerPoint Presentation</vt:lpstr>
      <vt:lpstr>PowerPoint Presentation</vt:lpstr>
      <vt:lpstr>PowerPoint Presentation</vt:lpstr>
      <vt:lpstr>PowerPoint Presentation</vt:lpstr>
    </vt:vector>
  </TitlesOfParts>
  <Company>Newtownabbey Borough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Keenan</dc:creator>
  <cp:lastModifiedBy>Alison Keenan</cp:lastModifiedBy>
  <cp:revision>12</cp:revision>
  <dcterms:created xsi:type="dcterms:W3CDTF">2018-01-17T09:49:18Z</dcterms:created>
  <dcterms:modified xsi:type="dcterms:W3CDTF">2018-04-18T11:01:22Z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