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39"/>
  </p:notesMasterIdLst>
  <p:handoutMasterIdLst>
    <p:handoutMasterId r:id="rId40"/>
  </p:handoutMasterIdLst>
  <p:sldIdLst>
    <p:sldId id="813" r:id="rId3"/>
    <p:sldId id="814" r:id="rId4"/>
    <p:sldId id="819" r:id="rId5"/>
    <p:sldId id="993" r:id="rId6"/>
    <p:sldId id="1011" r:id="rId7"/>
    <p:sldId id="822" r:id="rId8"/>
    <p:sldId id="839" r:id="rId9"/>
    <p:sldId id="1012" r:id="rId10"/>
    <p:sldId id="996" r:id="rId11"/>
    <p:sldId id="994" r:id="rId12"/>
    <p:sldId id="995" r:id="rId13"/>
    <p:sldId id="825" r:id="rId14"/>
    <p:sldId id="991" r:id="rId15"/>
    <p:sldId id="1013" r:id="rId16"/>
    <p:sldId id="997" r:id="rId17"/>
    <p:sldId id="998" r:id="rId18"/>
    <p:sldId id="826" r:id="rId19"/>
    <p:sldId id="992" r:id="rId20"/>
    <p:sldId id="999" r:id="rId21"/>
    <p:sldId id="1000" r:id="rId22"/>
    <p:sldId id="827" r:id="rId23"/>
    <p:sldId id="960" r:id="rId24"/>
    <p:sldId id="1001" r:id="rId25"/>
    <p:sldId id="920" r:id="rId26"/>
    <p:sldId id="923" r:id="rId27"/>
    <p:sldId id="1002" r:id="rId28"/>
    <p:sldId id="921" r:id="rId29"/>
    <p:sldId id="924" r:id="rId30"/>
    <p:sldId id="1003" r:id="rId31"/>
    <p:sldId id="922" r:id="rId32"/>
    <p:sldId id="982" r:id="rId33"/>
    <p:sldId id="1004" r:id="rId34"/>
    <p:sldId id="1005" r:id="rId35"/>
    <p:sldId id="1006" r:id="rId36"/>
    <p:sldId id="1007" r:id="rId37"/>
    <p:sldId id="905" r:id="rId38"/>
  </p:sldIdLst>
  <p:sldSz cx="9144000" cy="6858000" type="screen4x3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01" autoAdjust="0"/>
    <p:restoredTop sz="94799" autoAdjust="0"/>
  </p:normalViewPr>
  <p:slideViewPr>
    <p:cSldViewPr snapToGrid="0" snapToObjects="1">
      <p:cViewPr varScale="1">
        <p:scale>
          <a:sx n="99" d="100"/>
          <a:sy n="99" d="100"/>
        </p:scale>
        <p:origin x="90" y="28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8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8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0188F-C6C0-49DE-ADD5-02D16362D8B0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732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2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1D3B2-2AA7-4F7C-9509-C7D73C459D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7570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D11B6-6143-48E5-A892-E7D2D870A07E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49" y="4751401"/>
            <a:ext cx="5437179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507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002" y="9377363"/>
            <a:ext cx="294507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8C743-568B-44CA-B7B9-40719BB434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073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8C743-568B-44CA-B7B9-40719BB4343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664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9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8C743-568B-44CA-B7B9-40719BB4343D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922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725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9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8C743-568B-44CA-B7B9-40719BB4343D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922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31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9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8C743-568B-44CA-B7B9-40719BB4343D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922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143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9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8C743-568B-44CA-B7B9-40719BB4343D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922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78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9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8C743-568B-44CA-B7B9-40719BB4343D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922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934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9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8C743-568B-44CA-B7B9-40719BB4343D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922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560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9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8C743-568B-44CA-B7B9-40719BB4343D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922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3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922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8C743-568B-44CA-B7B9-40719BB4343D}" type="slidenum"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922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3973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70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72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200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6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BC powerpoint slide bg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89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baseline="0">
          <a:solidFill>
            <a:schemeClr val="tx1"/>
          </a:solidFill>
          <a:latin typeface="Century Gothic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entury Gothic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entury Gothic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entury Gothic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BC powerpoint slide bg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393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 baseline="0">
          <a:solidFill>
            <a:schemeClr val="tx1"/>
          </a:solidFill>
          <a:latin typeface="Century Gothic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Century Gothic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Century Gothic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Century Gothic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NBC powerpoint slide bg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Planning Committee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13</a:t>
            </a:r>
            <a:r>
              <a:rPr lang="en-US" b="1" baseline="30000" dirty="0" smtClean="0">
                <a:solidFill>
                  <a:schemeClr val="tx1"/>
                </a:solidFill>
              </a:rPr>
              <a:t>th</a:t>
            </a:r>
            <a:r>
              <a:rPr lang="en-US" b="1" dirty="0" smtClean="0">
                <a:solidFill>
                  <a:schemeClr val="tx1"/>
                </a:solidFill>
              </a:rPr>
              <a:t> December 2021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48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48"/>
            <a:ext cx="7990114" cy="3933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smtClean="0"/>
              <a:t>Planning </a:t>
            </a:r>
            <a:r>
              <a:rPr lang="en-GB" b="1" dirty="0"/>
              <a:t>Application: </a:t>
            </a:r>
            <a:r>
              <a:rPr lang="en-GB" dirty="0" smtClean="0"/>
              <a:t>LA03/2021/0950/O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Proposal</a:t>
            </a:r>
            <a:r>
              <a:rPr lang="en-GB" b="1" dirty="0" smtClean="0"/>
              <a:t>: </a:t>
            </a:r>
            <a:r>
              <a:rPr lang="en-GB" dirty="0"/>
              <a:t>Proposed infilling of a single dwelling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Site </a:t>
            </a:r>
            <a:r>
              <a:rPr lang="en-GB" b="1" dirty="0"/>
              <a:t>Address</a:t>
            </a:r>
            <a:r>
              <a:rPr lang="en-GB" dirty="0"/>
              <a:t>: Lands between 43b and 43e </a:t>
            </a:r>
            <a:r>
              <a:rPr lang="en-GB" dirty="0" err="1"/>
              <a:t>Nutts</a:t>
            </a:r>
            <a:r>
              <a:rPr lang="en-GB" dirty="0"/>
              <a:t> Corner Road, Crumlin, BT29 </a:t>
            </a:r>
            <a:r>
              <a:rPr lang="en-GB" dirty="0" smtClean="0"/>
              <a:t>4SQ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Recommendation: </a:t>
            </a:r>
            <a:r>
              <a:rPr lang="en-GB" dirty="0"/>
              <a:t>R</a:t>
            </a:r>
            <a:r>
              <a:rPr lang="en-GB" dirty="0" smtClean="0"/>
              <a:t>efuse Outline Planning </a:t>
            </a:r>
            <a:r>
              <a:rPr lang="en-GB" dirty="0"/>
              <a:t>Permission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 smtClean="0"/>
              <a:t>Item 3.1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5451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910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7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8808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33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126" y="-26126"/>
            <a:ext cx="9170126" cy="560396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120640" y="2801982"/>
            <a:ext cx="914400" cy="63354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5381897" y="3435531"/>
            <a:ext cx="653143" cy="100584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971109" y="2801982"/>
            <a:ext cx="1149531" cy="140425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971109" y="4206240"/>
            <a:ext cx="1410788" cy="23513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208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48"/>
            <a:ext cx="7990114" cy="3933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smtClean="0"/>
              <a:t>Planning </a:t>
            </a:r>
            <a:r>
              <a:rPr lang="en-GB" b="1" dirty="0"/>
              <a:t>Application: </a:t>
            </a:r>
            <a:r>
              <a:rPr lang="en-GB" dirty="0" smtClean="0"/>
              <a:t>LA03/2020/0339/F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Proposal: </a:t>
            </a:r>
            <a:r>
              <a:rPr lang="en-GB" dirty="0"/>
              <a:t>Erection of </a:t>
            </a:r>
            <a:r>
              <a:rPr lang="en-GB" dirty="0" smtClean="0"/>
              <a:t>replacement dwelling</a:t>
            </a:r>
            <a:r>
              <a:rPr lang="en-GB" dirty="0"/>
              <a:t> and garage plus demolition of existing </a:t>
            </a:r>
            <a:r>
              <a:rPr lang="en-GB" dirty="0" smtClean="0"/>
              <a:t>dwelling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Site Address</a:t>
            </a:r>
            <a:r>
              <a:rPr lang="en-GB" dirty="0"/>
              <a:t>: 22 </a:t>
            </a:r>
            <a:r>
              <a:rPr lang="en-GB" dirty="0" smtClean="0"/>
              <a:t>Belfast Road</a:t>
            </a:r>
            <a:r>
              <a:rPr lang="en-GB" dirty="0"/>
              <a:t>, </a:t>
            </a:r>
            <a:r>
              <a:rPr lang="en-GB" dirty="0" err="1"/>
              <a:t>Aughnamullan</a:t>
            </a:r>
            <a:r>
              <a:rPr lang="en-GB" dirty="0"/>
              <a:t>, Crumlin, BT29 </a:t>
            </a:r>
            <a:r>
              <a:rPr lang="en-GB" dirty="0" smtClean="0"/>
              <a:t>4TQ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Recommendation</a:t>
            </a:r>
            <a:r>
              <a:rPr lang="en-GB" b="1" dirty="0" smtClean="0"/>
              <a:t>:</a:t>
            </a:r>
            <a:r>
              <a:rPr lang="en-GB" dirty="0" smtClean="0"/>
              <a:t> Grant Planning </a:t>
            </a:r>
            <a:r>
              <a:rPr lang="en-GB" dirty="0"/>
              <a:t>P</a:t>
            </a:r>
            <a:r>
              <a:rPr lang="en-GB" dirty="0" smtClean="0"/>
              <a:t>ermission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 smtClean="0"/>
              <a:t>Item 3.2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61175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9385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0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6844937" cy="62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369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7718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10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12521" cy="645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98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84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991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48"/>
            <a:ext cx="7990114" cy="3933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smtClean="0"/>
              <a:t>Planning </a:t>
            </a:r>
            <a:r>
              <a:rPr lang="en-GB" b="1" dirty="0"/>
              <a:t>Application: </a:t>
            </a:r>
            <a:r>
              <a:rPr lang="en-GB" dirty="0" smtClean="0"/>
              <a:t>LA03/2021/0791/F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Proposal: </a:t>
            </a:r>
            <a:r>
              <a:rPr lang="en-GB" dirty="0"/>
              <a:t>Dwelling and Garage (change of house type and garage, alteration to access from T/2003/0037/F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Site </a:t>
            </a:r>
            <a:r>
              <a:rPr lang="en-GB" b="1" dirty="0"/>
              <a:t>Address</a:t>
            </a:r>
            <a:r>
              <a:rPr lang="en-GB" dirty="0"/>
              <a:t>: 15m south of No. 31 </a:t>
            </a:r>
            <a:r>
              <a:rPr lang="en-GB" dirty="0" err="1"/>
              <a:t>Lurgan</a:t>
            </a:r>
            <a:r>
              <a:rPr lang="en-GB" dirty="0"/>
              <a:t> Road and to the rear of 10 </a:t>
            </a:r>
            <a:r>
              <a:rPr lang="en-GB" dirty="0" err="1"/>
              <a:t>Cherryvalley</a:t>
            </a:r>
            <a:r>
              <a:rPr lang="en-GB" dirty="0"/>
              <a:t> Road, </a:t>
            </a:r>
            <a:r>
              <a:rPr lang="en-GB" dirty="0" smtClean="0"/>
              <a:t>Crumlin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Recommendation: </a:t>
            </a:r>
            <a:r>
              <a:rPr lang="en-GB" dirty="0"/>
              <a:t>Refuse </a:t>
            </a:r>
            <a:r>
              <a:rPr lang="en-GB" dirty="0" smtClean="0"/>
              <a:t>Planning </a:t>
            </a:r>
            <a:r>
              <a:rPr lang="en-GB" dirty="0"/>
              <a:t>Permission </a:t>
            </a:r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 smtClean="0"/>
              <a:t>Item 3.3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290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972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345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335486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2586446" y="3344091"/>
            <a:ext cx="3513908" cy="33963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943600" y="3683726"/>
            <a:ext cx="156754" cy="9535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286000" y="3344091"/>
            <a:ext cx="300446" cy="71845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86000" y="4062549"/>
            <a:ext cx="3657600" cy="57476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709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53387"/>
            <a:ext cx="9123259" cy="445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6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8294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33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48"/>
            <a:ext cx="7990114" cy="3933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smtClean="0"/>
              <a:t>Planning </a:t>
            </a:r>
            <a:r>
              <a:rPr lang="en-GB" b="1" dirty="0"/>
              <a:t>Application: </a:t>
            </a:r>
            <a:r>
              <a:rPr lang="en-GB" dirty="0" smtClean="0"/>
              <a:t>LA03/2021/0897/O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Proposal: </a:t>
            </a:r>
            <a:r>
              <a:rPr lang="en-GB" dirty="0"/>
              <a:t>Outline planning for 2 no. proposed new infill dwellings and detached garages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Site </a:t>
            </a:r>
            <a:r>
              <a:rPr lang="en-GB" b="1" dirty="0"/>
              <a:t>Address</a:t>
            </a:r>
            <a:r>
              <a:rPr lang="en-GB" dirty="0"/>
              <a:t>: Lands between 12a and 12c Drum Road, </a:t>
            </a:r>
            <a:r>
              <a:rPr lang="en-GB" dirty="0" err="1"/>
              <a:t>Kells</a:t>
            </a:r>
            <a:r>
              <a:rPr lang="en-GB" dirty="0"/>
              <a:t>, Ballymena, BT42 </a:t>
            </a:r>
            <a:r>
              <a:rPr lang="en-GB" dirty="0" smtClean="0"/>
              <a:t>3NN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Recommendation</a:t>
            </a:r>
            <a:r>
              <a:rPr lang="en-GB" b="1" dirty="0"/>
              <a:t>: </a:t>
            </a:r>
            <a:r>
              <a:rPr lang="en-GB" dirty="0"/>
              <a:t>Refuse Outline Planning Permission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 smtClean="0"/>
              <a:t>Item 3.4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827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88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52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346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15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877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71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48"/>
            <a:ext cx="7990114" cy="3933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smtClean="0"/>
              <a:t>Planning </a:t>
            </a:r>
            <a:r>
              <a:rPr lang="en-GB" b="1" dirty="0"/>
              <a:t>Application: </a:t>
            </a:r>
            <a:r>
              <a:rPr lang="en-GB" dirty="0" smtClean="0"/>
              <a:t>LA03/2019/1049/O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Proposal: </a:t>
            </a:r>
            <a:r>
              <a:rPr lang="en-GB" dirty="0"/>
              <a:t>Proposed new dwelling on a </a:t>
            </a:r>
            <a:r>
              <a:rPr lang="en-GB" dirty="0" smtClean="0"/>
              <a:t>farm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/>
              <a:t>Site Address</a:t>
            </a:r>
            <a:r>
              <a:rPr lang="en-GB" dirty="0"/>
              <a:t>: Site 75m west of 19 Loup Road, </a:t>
            </a:r>
            <a:r>
              <a:rPr lang="en-GB" dirty="0" err="1" smtClean="0"/>
              <a:t>Moneyglass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b="1" dirty="0" smtClean="0"/>
              <a:t>Recommendation</a:t>
            </a:r>
            <a:r>
              <a:rPr lang="en-GB" b="1" dirty="0"/>
              <a:t>: </a:t>
            </a:r>
            <a:r>
              <a:rPr lang="en-GB" dirty="0" smtClean="0"/>
              <a:t>Refuse Outline Planning Permission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 smtClean="0"/>
              <a:t>Item 3.5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19885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993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597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399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18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48"/>
            <a:ext cx="7990114" cy="3933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smtClean="0"/>
              <a:t>Planning </a:t>
            </a:r>
            <a:r>
              <a:rPr lang="en-GB" b="1" dirty="0"/>
              <a:t>Application: </a:t>
            </a:r>
            <a:r>
              <a:rPr lang="en-GB" dirty="0" smtClean="0"/>
              <a:t>LA03/2021/0993/O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Proposal: </a:t>
            </a:r>
            <a:r>
              <a:rPr lang="en-GB" dirty="0"/>
              <a:t>Proposed site for infill dwelling and domestic </a:t>
            </a:r>
            <a:r>
              <a:rPr lang="en-GB" dirty="0" smtClean="0"/>
              <a:t>garage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Site </a:t>
            </a:r>
            <a:r>
              <a:rPr lang="en-GB" b="1" dirty="0"/>
              <a:t>Address</a:t>
            </a:r>
            <a:r>
              <a:rPr lang="en-GB" dirty="0"/>
              <a:t>: 40m East of 9a </a:t>
            </a:r>
            <a:r>
              <a:rPr lang="en-GB" dirty="0" err="1"/>
              <a:t>Creggan</a:t>
            </a:r>
            <a:r>
              <a:rPr lang="en-GB" dirty="0"/>
              <a:t> Road, Cranfield, Randalstown, BT41 </a:t>
            </a:r>
            <a:r>
              <a:rPr lang="en-GB" dirty="0" smtClean="0"/>
              <a:t>3LN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Recommendation</a:t>
            </a:r>
            <a:r>
              <a:rPr lang="en-GB" b="1" dirty="0"/>
              <a:t>: </a:t>
            </a:r>
            <a:r>
              <a:rPr lang="en-GB" dirty="0"/>
              <a:t>Refuse </a:t>
            </a:r>
            <a:r>
              <a:rPr lang="en-GB" dirty="0" smtClean="0"/>
              <a:t>Outline Planning </a:t>
            </a:r>
            <a:r>
              <a:rPr lang="en-GB" dirty="0"/>
              <a:t>Permission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 smtClean="0"/>
              <a:t>Item 3.6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14731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5750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09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14812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78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48"/>
            <a:ext cx="7990114" cy="3933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smtClean="0"/>
              <a:t>Planning </a:t>
            </a:r>
            <a:r>
              <a:rPr lang="en-GB" b="1" dirty="0"/>
              <a:t>Application: </a:t>
            </a:r>
            <a:r>
              <a:rPr lang="en-GB" dirty="0" smtClean="0"/>
              <a:t>LA03/2021/0805/F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Proposal: </a:t>
            </a:r>
            <a:r>
              <a:rPr lang="en-GB" dirty="0"/>
              <a:t>Dwelling and </a:t>
            </a:r>
            <a:r>
              <a:rPr lang="en-GB" dirty="0" smtClean="0"/>
              <a:t>Garage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Site </a:t>
            </a:r>
            <a:r>
              <a:rPr lang="en-GB" b="1" dirty="0"/>
              <a:t>Address</a:t>
            </a:r>
            <a:r>
              <a:rPr lang="en-GB" dirty="0"/>
              <a:t>: 120m west of 44 </a:t>
            </a:r>
            <a:r>
              <a:rPr lang="en-GB" dirty="0" err="1"/>
              <a:t>Rickamore</a:t>
            </a:r>
            <a:r>
              <a:rPr lang="en-GB" dirty="0"/>
              <a:t> Road Upper, Templepatrick, </a:t>
            </a:r>
            <a:r>
              <a:rPr lang="en-GB" dirty="0" smtClean="0"/>
              <a:t>BT39 0JE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 smtClean="0"/>
              <a:t>Recommendation</a:t>
            </a:r>
            <a:r>
              <a:rPr lang="en-GB" b="1" dirty="0"/>
              <a:t>: </a:t>
            </a:r>
            <a:r>
              <a:rPr lang="en-GB" dirty="0"/>
              <a:t>Refuse </a:t>
            </a:r>
            <a:r>
              <a:rPr lang="en-GB" dirty="0" smtClean="0"/>
              <a:t>Planning </a:t>
            </a:r>
            <a:r>
              <a:rPr lang="en-GB" dirty="0"/>
              <a:t>Permission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 smtClean="0"/>
              <a:t>Item 3.7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02588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5876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2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908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654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148"/>
            <a:ext cx="7990114" cy="39333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 smtClean="0"/>
              <a:t>Planning </a:t>
            </a:r>
            <a:r>
              <a:rPr lang="en-GB" b="1" dirty="0"/>
              <a:t>Application: </a:t>
            </a:r>
            <a:r>
              <a:rPr lang="en-GB" dirty="0" smtClean="0"/>
              <a:t>LA03/2021/0896/F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Proposal: </a:t>
            </a:r>
            <a:r>
              <a:rPr lang="en-GB" dirty="0"/>
              <a:t>Construction of a new large glazed entrance on the Six Mile Water Riverside elevation and internal </a:t>
            </a:r>
            <a:r>
              <a:rPr lang="en-GB" dirty="0" smtClean="0"/>
              <a:t>reconfiguration.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Site </a:t>
            </a:r>
            <a:r>
              <a:rPr lang="en-GB" b="1" dirty="0"/>
              <a:t>Address</a:t>
            </a:r>
            <a:r>
              <a:rPr lang="en-GB" dirty="0"/>
              <a:t>: 55-59 High Street, Antrim, BT41 </a:t>
            </a:r>
            <a:r>
              <a:rPr lang="en-GB" dirty="0" smtClean="0"/>
              <a:t>4AY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b="1" dirty="0" smtClean="0"/>
              <a:t>Recommendation</a:t>
            </a:r>
            <a:r>
              <a:rPr lang="en-GB" b="1" dirty="0"/>
              <a:t>: </a:t>
            </a:r>
            <a:r>
              <a:rPr lang="en-GB" dirty="0" smtClean="0"/>
              <a:t>Grant Planning </a:t>
            </a:r>
            <a:r>
              <a:rPr lang="en-GB" dirty="0"/>
              <a:t>Permission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dirty="0" smtClean="0"/>
              <a:t>Item 3.8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61361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1441"/>
            <a:ext cx="5941532" cy="681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182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96744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452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805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959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733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227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82414"/>
            <a:ext cx="9157785" cy="567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9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PART </a:t>
            </a:r>
            <a:r>
              <a:rPr lang="en-GB" b="1" dirty="0" smtClean="0"/>
              <a:t>TWO </a:t>
            </a:r>
            <a:r>
              <a:rPr lang="en-GB" b="1" dirty="0"/>
              <a:t>Other Planning Matters </a:t>
            </a:r>
            <a:r>
              <a:rPr lang="en-GB" dirty="0"/>
              <a:t/>
            </a:r>
            <a:br>
              <a:rPr lang="en-GB" dirty="0"/>
            </a:b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098" y="1186774"/>
            <a:ext cx="8511702" cy="4939391"/>
          </a:xfrm>
        </p:spPr>
        <p:txBody>
          <a:bodyPr>
            <a:normAutofit lnSpcReduction="10000"/>
          </a:bodyPr>
          <a:lstStyle/>
          <a:p>
            <a:r>
              <a:rPr lang="en-GB" sz="2000" b="1" dirty="0"/>
              <a:t>3.9 </a:t>
            </a:r>
            <a:r>
              <a:rPr lang="en-GB" sz="2000" dirty="0"/>
              <a:t> </a:t>
            </a:r>
            <a:r>
              <a:rPr lang="en-GB" sz="2000" b="1" dirty="0"/>
              <a:t>  </a:t>
            </a:r>
            <a:r>
              <a:rPr lang="en-GB" sz="2000" b="1" dirty="0" smtClean="0"/>
              <a:t>	</a:t>
            </a:r>
            <a:r>
              <a:rPr lang="en-GB" sz="2000" dirty="0" smtClean="0"/>
              <a:t>Draft </a:t>
            </a:r>
            <a:r>
              <a:rPr lang="en-GB" sz="2000" dirty="0"/>
              <a:t>Rates Estimates Update </a:t>
            </a:r>
            <a:r>
              <a:rPr lang="en-GB" sz="2000" dirty="0" smtClean="0"/>
              <a:t>2022/23</a:t>
            </a:r>
          </a:p>
          <a:p>
            <a:pPr marL="0" indent="0">
              <a:buNone/>
            </a:pPr>
            <a:r>
              <a:rPr lang="en-GB" sz="2000" dirty="0" smtClean="0"/>
              <a:t>  			Presentation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b="1" dirty="0"/>
              <a:t>3.10</a:t>
            </a:r>
            <a:r>
              <a:rPr lang="en-GB" sz="2000" dirty="0"/>
              <a:t>	Delegated Planning Decisions and </a:t>
            </a:r>
            <a:r>
              <a:rPr lang="en-GB" sz="2000" dirty="0" smtClean="0"/>
              <a:t>Appeals</a:t>
            </a:r>
          </a:p>
          <a:p>
            <a:pPr marL="0" indent="0">
              <a:buNone/>
            </a:pPr>
            <a:r>
              <a:rPr lang="en-GB" sz="2000" dirty="0"/>
              <a:t>	</a:t>
            </a:r>
            <a:r>
              <a:rPr lang="en-GB" sz="2000" dirty="0" smtClean="0"/>
              <a:t>		November 2021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b="1" dirty="0"/>
              <a:t>3.11</a:t>
            </a:r>
            <a:r>
              <a:rPr lang="en-GB" sz="2000" dirty="0"/>
              <a:t>	Proposal of Application Notifications 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b="1" dirty="0"/>
              <a:t>3.12 </a:t>
            </a:r>
            <a:r>
              <a:rPr lang="en-GB" sz="2000" dirty="0"/>
              <a:t> </a:t>
            </a:r>
            <a:r>
              <a:rPr lang="en-GB" sz="2000" dirty="0" smtClean="0"/>
              <a:t>	DfI </a:t>
            </a:r>
            <a:r>
              <a:rPr lang="en-GB" sz="2000" dirty="0"/>
              <a:t>– Permitted Development Rights in relation </a:t>
            </a:r>
            <a:endParaRPr lang="en-GB" sz="2000" dirty="0" smtClean="0"/>
          </a:p>
          <a:p>
            <a:pPr marL="0" indent="0">
              <a:buNone/>
            </a:pPr>
            <a:r>
              <a:rPr lang="en-GB" sz="2000" dirty="0"/>
              <a:t>	</a:t>
            </a:r>
            <a:r>
              <a:rPr lang="en-GB" sz="2000" dirty="0" smtClean="0"/>
              <a:t>		to </a:t>
            </a:r>
            <a:r>
              <a:rPr lang="en-GB" sz="2000" dirty="0"/>
              <a:t>Avian </a:t>
            </a:r>
            <a:r>
              <a:rPr lang="en-GB" sz="2000" dirty="0" smtClean="0"/>
              <a:t>Flu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b="1" dirty="0" smtClean="0"/>
              <a:t>3.14 </a:t>
            </a:r>
            <a:r>
              <a:rPr lang="en-GB" sz="2000" dirty="0" smtClean="0"/>
              <a:t>	Supplementary Planning Report 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 </a:t>
            </a:r>
          </a:p>
          <a:p>
            <a:r>
              <a:rPr lang="en-GB" sz="2000" b="1" dirty="0" smtClean="0"/>
              <a:t>4.0	</a:t>
            </a:r>
            <a:r>
              <a:rPr lang="en-GB" sz="2000" dirty="0"/>
              <a:t>	Any Other Business </a:t>
            </a:r>
          </a:p>
          <a:p>
            <a:pPr marL="342900" lvl="1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3606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22250</TotalTime>
  <Words>308</Words>
  <Application>Microsoft Office PowerPoint</Application>
  <PresentationFormat>On-screen Show (4:3)</PresentationFormat>
  <Paragraphs>90</Paragraphs>
  <Slides>36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Century Gothic</vt:lpstr>
      <vt:lpstr>Office Theme</vt:lpstr>
      <vt:lpstr>1_Office Theme</vt:lpstr>
      <vt:lpstr>Planning Committee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TWO Other Planning Matters  </vt:lpstr>
    </vt:vector>
  </TitlesOfParts>
  <Company>NBC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Heather Love</dc:creator>
  <cp:lastModifiedBy>Stephanie Boyd</cp:lastModifiedBy>
  <cp:revision>1455</cp:revision>
  <cp:lastPrinted>2021-12-13T16:42:48Z</cp:lastPrinted>
  <dcterms:created xsi:type="dcterms:W3CDTF">2015-04-02T10:58:56Z</dcterms:created>
  <dcterms:modified xsi:type="dcterms:W3CDTF">2021-12-13T16:43:55Z</dcterms:modified>
</cp:coreProperties>
</file>