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2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58" r:id="rId4"/>
    <p:sldId id="305" r:id="rId5"/>
    <p:sldId id="293" r:id="rId6"/>
    <p:sldId id="303" r:id="rId7"/>
    <p:sldId id="277" r:id="rId8"/>
    <p:sldId id="304" r:id="rId9"/>
    <p:sldId id="278" r:id="rId10"/>
    <p:sldId id="264" r:id="rId11"/>
    <p:sldId id="300" r:id="rId12"/>
    <p:sldId id="295" r:id="rId13"/>
    <p:sldId id="299" r:id="rId14"/>
    <p:sldId id="297" r:id="rId15"/>
    <p:sldId id="298" r:id="rId16"/>
    <p:sldId id="301" r:id="rId17"/>
    <p:sldId id="302" r:id="rId18"/>
    <p:sldId id="296" r:id="rId19"/>
    <p:sldId id="262" r:id="rId2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66FF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71" autoAdjust="0"/>
    <p:restoredTop sz="86425" autoAdjust="0"/>
  </p:normalViewPr>
  <p:slideViewPr>
    <p:cSldViewPr snapToGrid="0">
      <p:cViewPr>
        <p:scale>
          <a:sx n="42" d="100"/>
          <a:sy n="42" d="100"/>
        </p:scale>
        <p:origin x="-1692" y="-5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185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9663F80C-1701-499C-AB1D-2EA14671F7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1E13727-6A07-4CF1-892D-B87C68A0CF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159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FD5DB-3FDC-46DB-B5A5-19C51CD4CF0D}" type="datetimeFigureOut">
              <a:rPr lang="en-GB" smtClean="0"/>
              <a:t>18/04/2018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23BBEFC-C8AD-4963-9772-B1D5AE0F96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31059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8FA1EB2-0CDF-4D2F-86C6-7C7A328096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159" y="8831059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A3EC5-981C-4E95-9A0A-314292BC7F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0619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0EDF4E-96BB-4BEA-8011-5ECD50AB3D8C}" type="datetimeFigureOut">
              <a:rPr lang="en-GB" smtClean="0"/>
              <a:pPr/>
              <a:t>18/04/2018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6ACE4-9478-47A7-BC27-30E54C2952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182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1200" dirty="0"/>
              <a:t>Community Planning approach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Socio-economic profile of the Area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Land Ownership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Physical and Service Infrastructure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Asset base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Community Engagement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* probably don’t need this page for my info***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ACE4-9478-47A7-BC27-30E54C29521B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485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ACE4-9478-47A7-BC27-30E54C29521B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520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Clear</a:t>
            </a:r>
            <a:r>
              <a:rPr lang="en-GB" baseline="0" dirty="0"/>
              <a:t> recognition that there is a positive feeling within the area – moving forward, eagerness to work with other organisations and groups for benefit of entire area</a:t>
            </a:r>
          </a:p>
          <a:p>
            <a:r>
              <a:rPr lang="en-GB" baseline="0" dirty="0"/>
              <a:t>People generally enjoy living in the area; feel safe, recognised difficulties in the past but positive change happening.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ACE4-9478-47A7-BC27-30E54C29521B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ACE4-9478-47A7-BC27-30E54C29521B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723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ACE4-9478-47A7-BC27-30E54C29521B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552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ACE4-9478-47A7-BC27-30E54C29521B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819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ACE4-9478-47A7-BC27-30E54C29521B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878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Louise@communityplaces.info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420" y="5478780"/>
            <a:ext cx="12192001" cy="1499616"/>
          </a:xfrm>
        </p:spPr>
        <p:txBody>
          <a:bodyPr>
            <a:normAutofit/>
          </a:bodyPr>
          <a:lstStyle/>
          <a:p>
            <a:r>
              <a:rPr lang="en-GB" sz="3600" dirty="0"/>
              <a:t>NEW MOSSLEY PLACE SHAPING PROJECT: </a:t>
            </a:r>
            <a:r>
              <a:rPr lang="en-GB" sz="3600" dirty="0">
                <a:solidFill>
                  <a:srgbClr val="0070C0"/>
                </a:solidFill>
              </a:rPr>
              <a:t>Community Places, Dr Louise O’Kane </a:t>
            </a:r>
          </a:p>
        </p:txBody>
      </p:sp>
      <p:pic>
        <p:nvPicPr>
          <p:cNvPr id="4" name="Picture 3" descr="openspa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156" y="2941320"/>
            <a:ext cx="3383280" cy="2537460"/>
          </a:xfrm>
          <a:prstGeom prst="rect">
            <a:avLst/>
          </a:prstGeom>
        </p:spPr>
      </p:pic>
      <p:pic>
        <p:nvPicPr>
          <p:cNvPr id="6" name="Picture 5" descr="underpas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2509" y="224771"/>
            <a:ext cx="3393440" cy="2545080"/>
          </a:xfrm>
          <a:prstGeom prst="rect">
            <a:avLst/>
          </a:prstGeom>
        </p:spPr>
      </p:pic>
      <p:pic>
        <p:nvPicPr>
          <p:cNvPr id="8" name="Picture 7" descr="Youth Centr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486" y="224771"/>
            <a:ext cx="3383280" cy="25374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65B6CFA-2D2A-426D-80DB-AB8171ABBE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128" t="27235" r="14364"/>
          <a:stretch/>
        </p:blipFill>
        <p:spPr>
          <a:xfrm>
            <a:off x="462486" y="3014813"/>
            <a:ext cx="3159093" cy="24830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71F6F62-D73C-4EB3-8DD6-485A2C1665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946" r="10761"/>
          <a:stretch/>
        </p:blipFill>
        <p:spPr>
          <a:xfrm>
            <a:off x="4296156" y="240119"/>
            <a:ext cx="3383280" cy="2506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7358CE-7267-4CC1-9DDE-9C9F0C3AFE1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010"/>
          <a:stretch/>
        </p:blipFill>
        <p:spPr>
          <a:xfrm>
            <a:off x="8062509" y="3014813"/>
            <a:ext cx="3457901" cy="25059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0199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inishedPlaceStandard.pn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684868" y="476250"/>
            <a:ext cx="9783482" cy="6381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428" y="323850"/>
            <a:ext cx="9720072" cy="1499616"/>
          </a:xfrm>
        </p:spPr>
        <p:txBody>
          <a:bodyPr/>
          <a:lstStyle/>
          <a:p>
            <a:r>
              <a:rPr lang="en-GB" dirty="0"/>
              <a:t>PLACE STANDARD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1575971"/>
            <a:ext cx="3837461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70C0"/>
                </a:solidFill>
              </a:rPr>
              <a:t>Care and Maintenance 1</a:t>
            </a:r>
          </a:p>
          <a:p>
            <a:r>
              <a:rPr lang="en-GB" sz="2200" dirty="0">
                <a:solidFill>
                  <a:srgbClr val="0070C0"/>
                </a:solidFill>
              </a:rPr>
              <a:t>Moving Around 2</a:t>
            </a:r>
          </a:p>
          <a:p>
            <a:r>
              <a:rPr lang="en-GB" sz="2200" dirty="0">
                <a:solidFill>
                  <a:srgbClr val="0070C0"/>
                </a:solidFill>
              </a:rPr>
              <a:t>Housing and Community 2</a:t>
            </a:r>
          </a:p>
          <a:p>
            <a:r>
              <a:rPr lang="en-GB" sz="2200" dirty="0">
                <a:solidFill>
                  <a:srgbClr val="0070C0"/>
                </a:solidFill>
              </a:rPr>
              <a:t>Natural Space 2</a:t>
            </a:r>
          </a:p>
          <a:p>
            <a:r>
              <a:rPr lang="en-GB" sz="2200" dirty="0">
                <a:solidFill>
                  <a:srgbClr val="0070C0"/>
                </a:solidFill>
              </a:rPr>
              <a:t>Play and Recreation 2</a:t>
            </a:r>
          </a:p>
          <a:p>
            <a:r>
              <a:rPr lang="en-GB" sz="2200" dirty="0">
                <a:solidFill>
                  <a:srgbClr val="0070C0"/>
                </a:solidFill>
              </a:rPr>
              <a:t>Facilities and Amenities 3</a:t>
            </a:r>
          </a:p>
          <a:p>
            <a:r>
              <a:rPr lang="en-GB" sz="2200" dirty="0"/>
              <a:t>Traffic and Parking 3.5</a:t>
            </a:r>
          </a:p>
          <a:p>
            <a:r>
              <a:rPr lang="en-GB" sz="2200" dirty="0"/>
              <a:t>Streets and Spaces 3.5 </a:t>
            </a:r>
          </a:p>
          <a:p>
            <a:r>
              <a:rPr lang="en-GB" sz="2200" dirty="0"/>
              <a:t>Public Transport 4</a:t>
            </a:r>
          </a:p>
          <a:p>
            <a:r>
              <a:rPr lang="en-GB" sz="2200" dirty="0"/>
              <a:t>Social Contact 4</a:t>
            </a:r>
          </a:p>
          <a:p>
            <a:r>
              <a:rPr lang="en-GB" sz="2200" dirty="0"/>
              <a:t>Work and Local Economy 4</a:t>
            </a:r>
          </a:p>
          <a:p>
            <a:r>
              <a:rPr lang="en-GB" sz="2200" dirty="0"/>
              <a:t>Identity and Belonging 5</a:t>
            </a:r>
          </a:p>
          <a:p>
            <a:r>
              <a:rPr lang="en-GB" sz="2200" dirty="0"/>
              <a:t>Influence and Sense of Control 5</a:t>
            </a:r>
          </a:p>
          <a:p>
            <a:r>
              <a:rPr lang="en-GB" sz="2200" dirty="0"/>
              <a:t>Feeling Safe 6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110234"/>
          </a:xfrm>
        </p:spPr>
        <p:txBody>
          <a:bodyPr>
            <a:normAutofit fontScale="90000"/>
          </a:bodyPr>
          <a:lstStyle/>
          <a:p>
            <a:r>
              <a:rPr lang="en-GB" dirty="0"/>
              <a:t>Priority actions </a:t>
            </a:r>
            <a:br>
              <a:rPr lang="en-GB" dirty="0"/>
            </a:br>
            <a:r>
              <a:rPr lang="en-GB" dirty="0"/>
              <a:t>and implementation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546222-E5AE-40FE-8531-F5EDB04D33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54" t="21442" r="25749" b="16576"/>
          <a:stretch/>
        </p:blipFill>
        <p:spPr>
          <a:xfrm>
            <a:off x="5411179" y="210062"/>
            <a:ext cx="6228885" cy="624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13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C8FFD3E-9F68-48C9-B35A-49E2F78C28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95" t="13153" r="23235" b="37117"/>
          <a:stretch/>
        </p:blipFill>
        <p:spPr>
          <a:xfrm>
            <a:off x="4496055" y="327455"/>
            <a:ext cx="7607459" cy="58323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8689726-C357-464F-8ADF-5231C2E094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34" t="62883" r="23235" b="3243"/>
          <a:stretch/>
        </p:blipFill>
        <p:spPr>
          <a:xfrm>
            <a:off x="166074" y="3663782"/>
            <a:ext cx="4243484" cy="24960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6424673-3B24-4782-82D8-33CC05F0A5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54" t="21442" r="50358" b="59187"/>
          <a:stretch/>
        </p:blipFill>
        <p:spPr>
          <a:xfrm>
            <a:off x="242383" y="247132"/>
            <a:ext cx="3028486" cy="1952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39CBC8-9697-48FF-9CC4-12B36F6E0F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00" t="82724" r="67239" b="3243"/>
          <a:stretch/>
        </p:blipFill>
        <p:spPr>
          <a:xfrm>
            <a:off x="166074" y="2706131"/>
            <a:ext cx="826457" cy="107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92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2FA2FB8-2244-409B-A9EC-73A295682D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72" t="21442" r="25749" b="59065"/>
          <a:stretch/>
        </p:blipFill>
        <p:spPr>
          <a:xfrm>
            <a:off x="605481" y="441266"/>
            <a:ext cx="3027405" cy="1964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07A8342-BCB0-4076-96DC-1C7B3027E8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04" t="60000" r="23375" b="3964"/>
          <a:stretch/>
        </p:blipFill>
        <p:spPr>
          <a:xfrm>
            <a:off x="5078378" y="2405993"/>
            <a:ext cx="7113622" cy="39541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019736F-4728-4A49-810A-C674DB0C84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55" t="12253" r="24439" b="39879"/>
          <a:stretch/>
        </p:blipFill>
        <p:spPr>
          <a:xfrm>
            <a:off x="86498" y="2661616"/>
            <a:ext cx="4905632" cy="369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24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FDB0C8-9599-41BD-9F9C-F240B9839D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48" t="42652" r="50168" b="38467"/>
          <a:stretch/>
        </p:blipFill>
        <p:spPr>
          <a:xfrm>
            <a:off x="432487" y="481915"/>
            <a:ext cx="3015048" cy="19029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F04CA2-384C-42FB-B441-C30D619EA1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27" t="28468" r="33262" b="35676"/>
          <a:stretch/>
        </p:blipFill>
        <p:spPr>
          <a:xfrm>
            <a:off x="284206" y="2496066"/>
            <a:ext cx="4732638" cy="34598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230EF5B-9345-4A34-B357-23124A18C9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209" t="33335" r="24353" b="60007"/>
          <a:stretch/>
        </p:blipFill>
        <p:spPr>
          <a:xfrm>
            <a:off x="1204185" y="6067167"/>
            <a:ext cx="1175090" cy="6425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0913CBF-AD64-4037-9D46-2424A4852B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209" t="44987" r="24353" b="49506"/>
          <a:stretch/>
        </p:blipFill>
        <p:spPr>
          <a:xfrm>
            <a:off x="2379275" y="6067167"/>
            <a:ext cx="1175090" cy="5313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9E67550-4500-4750-9C48-5793CE7B62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667" t="16036" r="12521" b="16036"/>
          <a:stretch/>
        </p:blipFill>
        <p:spPr>
          <a:xfrm>
            <a:off x="5016844" y="815547"/>
            <a:ext cx="7090217" cy="514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11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F933757-575D-458F-B561-EB57711EA9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72" t="42529" r="25749" b="38713"/>
          <a:stretch/>
        </p:blipFill>
        <p:spPr>
          <a:xfrm>
            <a:off x="345990" y="308918"/>
            <a:ext cx="3027405" cy="18905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7F38B60-4072-4FE5-8C31-4A90BD602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51" t="16216" r="25889" b="53514"/>
          <a:stretch/>
        </p:blipFill>
        <p:spPr>
          <a:xfrm>
            <a:off x="2057" y="3571102"/>
            <a:ext cx="5298990" cy="2681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BDD6FC9-5DAA-47EA-96D8-2BDE51EB7C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96" t="31351" r="23655" b="5046"/>
          <a:stretch/>
        </p:blipFill>
        <p:spPr>
          <a:xfrm>
            <a:off x="5301047" y="135924"/>
            <a:ext cx="6449947" cy="628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144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A8ABD47-B9E9-4227-827C-A307A4E8A0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49" t="52433" r="25889" b="8648"/>
          <a:stretch/>
        </p:blipFill>
        <p:spPr>
          <a:xfrm>
            <a:off x="271848" y="3023777"/>
            <a:ext cx="4794422" cy="3166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799AA0-58CB-4682-8014-4C7988FAB9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54" t="64230" r="49978" b="16576"/>
          <a:stretch/>
        </p:blipFill>
        <p:spPr>
          <a:xfrm>
            <a:off x="468476" y="395417"/>
            <a:ext cx="3077913" cy="19345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5EDCDE9-DAF8-4A30-BFBF-EE168D8865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796" t="28289" r="23655" b="5766"/>
          <a:stretch/>
        </p:blipFill>
        <p:spPr>
          <a:xfrm>
            <a:off x="5412257" y="271849"/>
            <a:ext cx="6178379" cy="624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51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20AA8E8-5D65-41CB-959D-B1AF8AB49F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72" t="64107" r="25749" b="16576"/>
          <a:stretch/>
        </p:blipFill>
        <p:spPr>
          <a:xfrm>
            <a:off x="611659" y="266369"/>
            <a:ext cx="3027405" cy="19468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6EA360E-B50E-4785-B3FD-78B6F1B335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58" t="22703" r="23794" b="36199"/>
          <a:stretch/>
        </p:blipFill>
        <p:spPr>
          <a:xfrm>
            <a:off x="4250723" y="179872"/>
            <a:ext cx="7117493" cy="44235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D408D3-5B44-4B0B-A64B-F98F8A2F4E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58" t="63801" r="23794" b="15152"/>
          <a:stretch/>
        </p:blipFill>
        <p:spPr>
          <a:xfrm>
            <a:off x="0" y="4603432"/>
            <a:ext cx="6542446" cy="2082328"/>
          </a:xfrm>
          <a:prstGeom prst="rect">
            <a:avLst/>
          </a:prstGeom>
        </p:spPr>
      </p:pic>
      <p:pic>
        <p:nvPicPr>
          <p:cNvPr id="22530" name="Picture 2" descr="Image result for community forum">
            <a:extLst>
              <a:ext uri="{FF2B5EF4-FFF2-40B4-BE49-F238E27FC236}">
                <a16:creationId xmlns:a16="http://schemas.microsoft.com/office/drawing/2014/main" xmlns="" id="{863724CC-4A98-41F8-A2E2-3FBB6A0DC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439" y="4820216"/>
            <a:ext cx="2347784" cy="161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447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50A948-D2E8-46A3-8834-2428088615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58" t="17117" r="24493" b="14954"/>
          <a:stretch/>
        </p:blipFill>
        <p:spPr>
          <a:xfrm>
            <a:off x="472789" y="330644"/>
            <a:ext cx="6021860" cy="6271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CD2E86-BB47-4E73-A3B2-52A457BB31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50" t="85887" r="24493" b="2702"/>
          <a:stretch/>
        </p:blipFill>
        <p:spPr>
          <a:xfrm>
            <a:off x="6966867" y="1662071"/>
            <a:ext cx="4821479" cy="13137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8B823AF-5AC0-4440-B9D5-58B96ED1EC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58" t="85887" r="56848" b="2702"/>
          <a:stretch/>
        </p:blipFill>
        <p:spPr>
          <a:xfrm>
            <a:off x="6652055" y="330645"/>
            <a:ext cx="2640226" cy="1283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44962FF-1262-4901-BE82-5F1F6515BA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54" t="21442" r="25749" b="16576"/>
          <a:stretch/>
        </p:blipFill>
        <p:spPr>
          <a:xfrm>
            <a:off x="7134719" y="3023878"/>
            <a:ext cx="3615659" cy="36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56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550920" y="4975377"/>
            <a:ext cx="7772400" cy="1463040"/>
          </a:xfrm>
        </p:spPr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type="subTitle" idx="1"/>
          </p:nvPr>
        </p:nvSpPr>
        <p:spPr>
          <a:xfrm>
            <a:off x="792480" y="4914417"/>
            <a:ext cx="7117080" cy="1463040"/>
          </a:xfrm>
        </p:spPr>
        <p:txBody>
          <a:bodyPr>
            <a:normAutofit/>
          </a:bodyPr>
          <a:lstStyle/>
          <a:p>
            <a:r>
              <a:rPr lang="en-GB" sz="3200" dirty="0">
                <a:hlinkClick r:id="rId2"/>
              </a:rPr>
              <a:t>Louise@communityplaces.info</a:t>
            </a:r>
            <a:endParaRPr lang="en-GB" sz="3200" dirty="0"/>
          </a:p>
          <a:p>
            <a:r>
              <a:rPr lang="en-GB" sz="3200" dirty="0"/>
              <a:t>028 9023 9444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ject area.jpeg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819150" y="304800"/>
            <a:ext cx="9970770" cy="6334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304800"/>
            <a:ext cx="9720072" cy="1499616"/>
          </a:xfrm>
        </p:spPr>
        <p:txBody>
          <a:bodyPr/>
          <a:lstStyle/>
          <a:p>
            <a:r>
              <a:rPr lang="en-GB" dirty="0"/>
              <a:t>New Mossley place shaping Process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7287" y="1796074"/>
            <a:ext cx="10637520" cy="4373880"/>
          </a:xfrm>
          <a:ln>
            <a:noFill/>
          </a:ln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2800" dirty="0"/>
              <a:t> </a:t>
            </a:r>
            <a:r>
              <a:rPr lang="en-GB" sz="2800" b="1" dirty="0"/>
              <a:t>Stakeholder Engagement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800" dirty="0"/>
              <a:t> Spatial Audit Mapping Social and Physical Infrastructure and Assets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800" dirty="0"/>
              <a:t> Area Profile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800" dirty="0"/>
              <a:t> </a:t>
            </a:r>
            <a:r>
              <a:rPr lang="en-GB" sz="2800" b="1" dirty="0"/>
              <a:t>Community Engagement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800" dirty="0"/>
              <a:t> Place Standard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800" dirty="0"/>
              <a:t> Engagement Findings and Emerging Priorities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800" dirty="0"/>
              <a:t> Final Regeneration Strategy and Implementation Plan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28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4C6A7A1-C19A-406C-89B7-138D05DAB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3251" y="2795586"/>
            <a:ext cx="2752286" cy="386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93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16280" y="646176"/>
            <a:ext cx="9720072" cy="1499616"/>
          </a:xfrm>
        </p:spPr>
        <p:txBody>
          <a:bodyPr>
            <a:normAutofit/>
          </a:bodyPr>
          <a:lstStyle/>
          <a:p>
            <a:r>
              <a:rPr lang="en-GB" sz="4400" dirty="0"/>
              <a:t>Project </a:t>
            </a:r>
            <a:br>
              <a:rPr lang="en-GB" sz="4400" dirty="0"/>
            </a:br>
            <a:r>
              <a:rPr lang="en-GB" sz="4400" dirty="0"/>
              <a:t>area</a:t>
            </a:r>
          </a:p>
        </p:txBody>
      </p:sp>
      <p:pic>
        <p:nvPicPr>
          <p:cNvPr id="9" name="Picture 8" descr="Project area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020" y="216217"/>
            <a:ext cx="9067800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09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85939" y="5358384"/>
            <a:ext cx="9720072" cy="1499616"/>
          </a:xfrm>
        </p:spPr>
        <p:txBody>
          <a:bodyPr>
            <a:normAutofit/>
          </a:bodyPr>
          <a:lstStyle/>
          <a:p>
            <a:r>
              <a:rPr lang="en-GB" sz="4400" dirty="0"/>
              <a:t>LAND OWNERSHIP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EC8772F-CF26-4F0B-9342-2D0684A642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36" t="15856" r="16114" b="10991"/>
          <a:stretch/>
        </p:blipFill>
        <p:spPr>
          <a:xfrm>
            <a:off x="0" y="555923"/>
            <a:ext cx="5750694" cy="49361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6AA703-C7E3-4EDD-B077-EB79424C1B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37" t="22888" r="15695" b="1261"/>
          <a:stretch/>
        </p:blipFill>
        <p:spPr>
          <a:xfrm>
            <a:off x="5750694" y="2467053"/>
            <a:ext cx="4756885" cy="4206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A74B8E-0EA2-47EC-BE4E-C502894CA1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031" t="16216" r="29798" b="11892"/>
          <a:stretch/>
        </p:blipFill>
        <p:spPr>
          <a:xfrm>
            <a:off x="10086014" y="2467053"/>
            <a:ext cx="2258870" cy="4171455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xmlns="" id="{EB37F71B-5271-4E6C-8AFB-1D9DD1D3D3B8}"/>
              </a:ext>
            </a:extLst>
          </p:cNvPr>
          <p:cNvSpPr txBox="1">
            <a:spLocks/>
          </p:cNvSpPr>
          <p:nvPr/>
        </p:nvSpPr>
        <p:spPr>
          <a:xfrm>
            <a:off x="9761426" y="931912"/>
            <a:ext cx="3447947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dirty="0"/>
              <a:t>SOCIAL AND</a:t>
            </a:r>
            <a:br>
              <a:rPr lang="en-GB" sz="4400" dirty="0"/>
            </a:br>
            <a:r>
              <a:rPr lang="en-GB" sz="4400" dirty="0"/>
              <a:t>PHYSICAL</a:t>
            </a:r>
            <a:br>
              <a:rPr lang="en-GB" sz="4400" dirty="0"/>
            </a:br>
            <a:r>
              <a:rPr lang="en-GB" sz="4400" dirty="0"/>
              <a:t>ASSETS</a:t>
            </a:r>
          </a:p>
        </p:txBody>
      </p:sp>
    </p:spTree>
    <p:extLst>
      <p:ext uri="{BB962C8B-B14F-4D97-AF65-F5344CB8AC3E}">
        <p14:creationId xmlns:p14="http://schemas.microsoft.com/office/powerpoint/2010/main" val="3220609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16280" y="646176"/>
            <a:ext cx="9720072" cy="1499616"/>
          </a:xfrm>
        </p:spPr>
        <p:txBody>
          <a:bodyPr>
            <a:normAutofit/>
          </a:bodyPr>
          <a:lstStyle/>
          <a:p>
            <a:r>
              <a:rPr lang="en-GB" sz="4400" dirty="0"/>
              <a:t> KEY </a:t>
            </a:r>
            <a:br>
              <a:rPr lang="en-GB" sz="4400" dirty="0"/>
            </a:br>
            <a:r>
              <a:rPr lang="en-GB" sz="4400" dirty="0"/>
              <a:t> STATISTICS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762FCC-4920-4524-ADA8-263FF878CF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2752"/>
          <a:stretch/>
        </p:blipFill>
        <p:spPr>
          <a:xfrm>
            <a:off x="5246387" y="337625"/>
            <a:ext cx="4193964" cy="18081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574F047-DAC3-43FD-8D61-9B6B566858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497" b="44537"/>
          <a:stretch/>
        </p:blipFill>
        <p:spPr>
          <a:xfrm>
            <a:off x="5404755" y="2463414"/>
            <a:ext cx="4035596" cy="19132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DAFCDF8-AD6B-4399-BBC5-446E4C8A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674" b="63458"/>
          <a:stretch/>
        </p:blipFill>
        <p:spPr>
          <a:xfrm>
            <a:off x="716280" y="2420885"/>
            <a:ext cx="4146807" cy="19557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F7D5117-B4CE-49CC-9DF3-1AAA312DF8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547" b="25738"/>
          <a:stretch/>
        </p:blipFill>
        <p:spPr>
          <a:xfrm>
            <a:off x="669300" y="4537698"/>
            <a:ext cx="4240766" cy="1983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24E3523-43FF-40C1-9C52-522EDEBAD3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734" t="52612" r="34835" b="34165"/>
          <a:stretch/>
        </p:blipFill>
        <p:spPr>
          <a:xfrm>
            <a:off x="9805529" y="4614668"/>
            <a:ext cx="1735682" cy="18860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8573BD-000E-451B-89B2-8DA2CFBDA7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61"/>
          <a:stretch/>
        </p:blipFill>
        <p:spPr>
          <a:xfrm>
            <a:off x="5404755" y="4596101"/>
            <a:ext cx="4035596" cy="18671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CDFE26B-51A4-4FCA-BA49-83BCD1A029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647" t="51435" r="77288" b="21621"/>
          <a:stretch/>
        </p:blipFill>
        <p:spPr>
          <a:xfrm>
            <a:off x="3679428" y="2614554"/>
            <a:ext cx="1183659" cy="176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7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16280" y="646176"/>
            <a:ext cx="9720072" cy="1499616"/>
          </a:xfrm>
        </p:spPr>
        <p:txBody>
          <a:bodyPr>
            <a:normAutofit/>
          </a:bodyPr>
          <a:lstStyle/>
          <a:p>
            <a:r>
              <a:rPr lang="en-GB" sz="4400" dirty="0"/>
              <a:t>Mdm 2010 </a:t>
            </a:r>
            <a:br>
              <a:rPr lang="en-GB" sz="4400" dirty="0"/>
            </a:br>
            <a:r>
              <a:rPr lang="en-GB" sz="4400" dirty="0"/>
              <a:t>and 2017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EC4BD99-4F0B-4409-9BF0-5214A4FFDC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06" t="64865" r="27906" b="5585"/>
          <a:stretch/>
        </p:blipFill>
        <p:spPr>
          <a:xfrm>
            <a:off x="3776172" y="3602656"/>
            <a:ext cx="5849742" cy="30947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1D07EBA-32A4-4F75-8942-0E15EA5F5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76" t="13937" r="27516" b="52370"/>
          <a:stretch/>
        </p:blipFill>
        <p:spPr>
          <a:xfrm>
            <a:off x="3776172" y="142028"/>
            <a:ext cx="5849742" cy="3494894"/>
          </a:xfrm>
          <a:prstGeom prst="rect">
            <a:avLst/>
          </a:prstGeom>
        </p:spPr>
      </p:pic>
      <p:pic>
        <p:nvPicPr>
          <p:cNvPr id="7" name="Picture 2" descr="Image result for EXCLAMATION MARK">
            <a:extLst>
              <a:ext uri="{FF2B5EF4-FFF2-40B4-BE49-F238E27FC236}">
                <a16:creationId xmlns:a16="http://schemas.microsoft.com/office/drawing/2014/main" xmlns="" id="{78D62FFA-E3E6-4C52-9F8C-2751136A9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51205" y="4692810"/>
            <a:ext cx="457199" cy="45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EXCLAMATION MARK">
            <a:extLst>
              <a:ext uri="{FF2B5EF4-FFF2-40B4-BE49-F238E27FC236}">
                <a16:creationId xmlns:a16="http://schemas.microsoft.com/office/drawing/2014/main" xmlns="" id="{CAA655A4-85C3-424A-89B6-86480F3C0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45334" y="3600595"/>
            <a:ext cx="457199" cy="45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7FE74EC-A41B-4779-AC05-A911F4E40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3746" y="2126171"/>
            <a:ext cx="470478" cy="4601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6E87F18-EADB-4F4E-82A5-7EC8F549A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553" y="3067272"/>
            <a:ext cx="470478" cy="4601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A16DAC4-2077-4D7D-9EA4-365BC3F73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3746" y="468634"/>
            <a:ext cx="470478" cy="4601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35EAE35-C045-417C-A179-C15952605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293" y="1462311"/>
            <a:ext cx="470478" cy="4601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1A6CD58-9EF5-44FC-92ED-8D0A646C72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47" t="51435" r="77288" b="21621"/>
          <a:stretch/>
        </p:blipFill>
        <p:spPr>
          <a:xfrm>
            <a:off x="10297782" y="497763"/>
            <a:ext cx="1295831" cy="19290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B4052B6-7C27-4C58-B4FF-2B0E15B029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846" t="24685" r="27844" b="29370"/>
          <a:stretch/>
        </p:blipFill>
        <p:spPr>
          <a:xfrm>
            <a:off x="46478" y="3558511"/>
            <a:ext cx="3729693" cy="313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24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110234"/>
          </a:xfrm>
        </p:spPr>
        <p:txBody>
          <a:bodyPr/>
          <a:lstStyle/>
          <a:p>
            <a:r>
              <a:rPr lang="en-GB" dirty="0"/>
              <a:t>ENGAGEMENT ACTIVITES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528" y="1790700"/>
            <a:ext cx="11358372" cy="48006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GB" sz="2800" dirty="0">
                <a:solidFill>
                  <a:srgbClr val="0070C0"/>
                </a:solidFill>
              </a:rPr>
              <a:t> </a:t>
            </a:r>
            <a:r>
              <a:rPr lang="en-GB" sz="2800" dirty="0"/>
              <a:t>Local Steering Group and Statutory Service Providers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/>
              <a:t> </a:t>
            </a:r>
            <a:r>
              <a:rPr lang="en-GB" sz="2800" dirty="0">
                <a:solidFill>
                  <a:srgbClr val="0070C0"/>
                </a:solidFill>
              </a:rPr>
              <a:t>Posters, leaflets, social media, word of mouth 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/>
              <a:t> Art and Poetry Competition – leaflets home with each child 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/>
              <a:t> </a:t>
            </a:r>
            <a:r>
              <a:rPr lang="en-GB" sz="2800" dirty="0">
                <a:solidFill>
                  <a:srgbClr val="0070C0"/>
                </a:solidFill>
              </a:rPr>
              <a:t>2 Engagement Open Days - 4 sessions:  Earlview PS Harvest Festival; Church </a:t>
            </a:r>
          </a:p>
          <a:p>
            <a:pPr marL="0" indent="0">
              <a:buNone/>
            </a:pPr>
            <a:r>
              <a:rPr lang="en-GB" sz="2800" dirty="0">
                <a:solidFill>
                  <a:srgbClr val="0070C0"/>
                </a:solidFill>
              </a:rPr>
              <a:t>  Café and Mossley Pavilion 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/>
              <a:t> Youth Engagement Focus Groups – NME Youth and NMPC Youth Clubs 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/>
              <a:t> </a:t>
            </a:r>
            <a:r>
              <a:rPr lang="en-GB" sz="2800" dirty="0">
                <a:solidFill>
                  <a:srgbClr val="0070C0"/>
                </a:solidFill>
              </a:rPr>
              <a:t>Women’s Group Focus Group </a:t>
            </a:r>
          </a:p>
          <a:p>
            <a:pPr marL="0" indent="0">
              <a:buNone/>
            </a:pPr>
            <a:endParaRPr lang="en-GB"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110234"/>
          </a:xfrm>
        </p:spPr>
        <p:txBody>
          <a:bodyPr/>
          <a:lstStyle/>
          <a:p>
            <a:r>
              <a:rPr lang="en-GB" dirty="0"/>
              <a:t>Key engagement findings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528" y="1790700"/>
            <a:ext cx="11358372" cy="48006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GB" sz="2800" dirty="0">
                <a:solidFill>
                  <a:srgbClr val="0070C0"/>
                </a:solidFill>
              </a:rPr>
              <a:t> Visual appearance and image of the area: </a:t>
            </a:r>
            <a:r>
              <a:rPr lang="en-GB" sz="2800" dirty="0"/>
              <a:t>paths and trails; underpass at Manse Way, shops and bus stops; mural and kerb painting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>
                <a:solidFill>
                  <a:srgbClr val="0070C0"/>
                </a:solidFill>
              </a:rPr>
              <a:t> Road safety, Parking and Public Transport: </a:t>
            </a:r>
            <a:r>
              <a:rPr lang="en-GB" sz="2800" dirty="0"/>
              <a:t>safe crossing point at Manse Road; parking congestion at Earlview Primary School;  turning circle; active travel; traffic calming; experience of public transport; unmet travel needs 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>
                <a:solidFill>
                  <a:srgbClr val="0070C0"/>
                </a:solidFill>
              </a:rPr>
              <a:t> Housing need: </a:t>
            </a:r>
            <a:r>
              <a:rPr lang="en-GB" sz="2800" dirty="0"/>
              <a:t>awareness and support for housing; ‘Big Field’ site identified; opportunity to enhance open space; good communication between community, NIHE and Connswater Homes 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/>
              <a:t> </a:t>
            </a:r>
            <a:r>
              <a:rPr lang="en-GB" sz="2800" dirty="0">
                <a:solidFill>
                  <a:srgbClr val="0070C0"/>
                </a:solidFill>
              </a:rPr>
              <a:t>Enhanced open space and greater connectivity: </a:t>
            </a:r>
            <a:r>
              <a:rPr lang="en-GB" sz="2800" dirty="0"/>
              <a:t>link to Newtownabbey way, Woodland and Wildflower way and open up area; asset of green ribbon</a:t>
            </a:r>
          </a:p>
        </p:txBody>
      </p:sp>
    </p:spTree>
    <p:extLst>
      <p:ext uri="{BB962C8B-B14F-4D97-AF65-F5344CB8AC3E}">
        <p14:creationId xmlns:p14="http://schemas.microsoft.com/office/powerpoint/2010/main" val="896192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110234"/>
          </a:xfrm>
        </p:spPr>
        <p:txBody>
          <a:bodyPr/>
          <a:lstStyle/>
          <a:p>
            <a:r>
              <a:rPr lang="en-GB" dirty="0"/>
              <a:t>KEY engagement findings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749" y="1591447"/>
            <a:ext cx="11434572" cy="5067300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GB" sz="2800" dirty="0">
                <a:solidFill>
                  <a:srgbClr val="0070C0"/>
                </a:solidFill>
              </a:rPr>
              <a:t> Facilities and services: </a:t>
            </a:r>
            <a:r>
              <a:rPr lang="en-GB" sz="2800" dirty="0"/>
              <a:t>closure of Youth Centre; lack of activities for young, children with disabilities; older people; over 35s. Services: advice; library; internet access;  health and well-being; toilet facility at Allotments; size and weight of bins; food waste bags. </a:t>
            </a:r>
            <a:endParaRPr lang="en-GB" sz="2800" dirty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2800" dirty="0">
                <a:solidFill>
                  <a:srgbClr val="0070C0"/>
                </a:solidFill>
              </a:rPr>
              <a:t> Absence of Community Space, opportunities to better use existing facilities and buildings: </a:t>
            </a:r>
            <a:r>
              <a:rPr lang="en-GB" sz="2800" dirty="0"/>
              <a:t>parks well used; Church based Youth Clubs; Allotments; Church Café; </a:t>
            </a:r>
            <a:r>
              <a:rPr lang="en-GB" sz="2800" dirty="0" err="1"/>
              <a:t>Elim</a:t>
            </a:r>
            <a:r>
              <a:rPr lang="en-GB" sz="2800" dirty="0"/>
              <a:t> Hall; Mossley Pavilion.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>
                <a:solidFill>
                  <a:srgbClr val="0070C0"/>
                </a:solidFill>
              </a:rPr>
              <a:t> Positive change: </a:t>
            </a:r>
            <a:r>
              <a:rPr lang="en-GB" sz="2800" dirty="0"/>
              <a:t>willingness to work together with a range of partners for benefit of the whole area; capacity building and support. 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>
                <a:solidFill>
                  <a:srgbClr val="0070C0"/>
                </a:solidFill>
              </a:rPr>
              <a:t> Youth Engagement: </a:t>
            </a:r>
            <a:r>
              <a:rPr lang="en-GB" sz="2800" dirty="0"/>
              <a:t>litter and dog fouling, bins, underpass – more colourful; youth centre; activities and clubs; CCTV to feel safe; like schools, youth clubs, friends, forest walk, creative ideas – tiger and a helicopter pad.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2989</TotalTime>
  <Words>576</Words>
  <Application>Microsoft Office PowerPoint</Application>
  <PresentationFormat>Custom</PresentationFormat>
  <Paragraphs>67</Paragraphs>
  <Slides>19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Integral</vt:lpstr>
      <vt:lpstr>NEW MOSSLEY PLACE SHAPING PROJECT: Community Places, Dr Louise O’Kane </vt:lpstr>
      <vt:lpstr>New Mossley place shaping Process  </vt:lpstr>
      <vt:lpstr>Project  area</vt:lpstr>
      <vt:lpstr>LAND OWNERSHIP</vt:lpstr>
      <vt:lpstr> KEY   STATISTICS</vt:lpstr>
      <vt:lpstr>Mdm 2010  and 2017</vt:lpstr>
      <vt:lpstr>ENGAGEMENT ACTIVITES  </vt:lpstr>
      <vt:lpstr>Key engagement findings </vt:lpstr>
      <vt:lpstr>KEY engagement findings </vt:lpstr>
      <vt:lpstr>PLACE STANDARD  </vt:lpstr>
      <vt:lpstr>Priority actions  and implementation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MOSSLEY PLACE SHAPING PROJECT</dc:title>
  <dc:creator>O'Kane, Louise [Community Places]</dc:creator>
  <cp:lastModifiedBy>Alison Keenan</cp:lastModifiedBy>
  <cp:revision>115</cp:revision>
  <cp:lastPrinted>2018-02-26T10:22:03Z</cp:lastPrinted>
  <dcterms:created xsi:type="dcterms:W3CDTF">2017-09-12T14:59:41Z</dcterms:created>
  <dcterms:modified xsi:type="dcterms:W3CDTF">2018-04-18T10:43:41Z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